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04" r:id="rId1"/>
  </p:sldMasterIdLst>
  <p:notesMasterIdLst>
    <p:notesMasterId r:id="rId21"/>
  </p:notesMasterIdLst>
  <p:sldIdLst>
    <p:sldId id="256" r:id="rId2"/>
    <p:sldId id="275" r:id="rId3"/>
    <p:sldId id="264" r:id="rId4"/>
    <p:sldId id="266" r:id="rId5"/>
    <p:sldId id="267" r:id="rId6"/>
    <p:sldId id="268" r:id="rId7"/>
    <p:sldId id="269" r:id="rId8"/>
    <p:sldId id="270" r:id="rId9"/>
    <p:sldId id="258" r:id="rId10"/>
    <p:sldId id="259" r:id="rId11"/>
    <p:sldId id="261" r:id="rId12"/>
    <p:sldId id="262" r:id="rId13"/>
    <p:sldId id="260" r:id="rId14"/>
    <p:sldId id="263" r:id="rId15"/>
    <p:sldId id="273" r:id="rId16"/>
    <p:sldId id="276" r:id="rId17"/>
    <p:sldId id="271" r:id="rId18"/>
    <p:sldId id="278" r:id="rId19"/>
    <p:sldId id="277" r:id="rId2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BB7C4D"/>
    <a:srgbClr val="C58F67"/>
    <a:srgbClr val="B99029"/>
    <a:srgbClr val="AB9825"/>
    <a:srgbClr val="C6870A"/>
    <a:srgbClr val="D96709"/>
    <a:srgbClr val="F8A15A"/>
    <a:srgbClr val="FFCCCC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0000" autoAdjust="0"/>
  </p:normalViewPr>
  <p:slideViewPr>
    <p:cSldViewPr>
      <p:cViewPr>
        <p:scale>
          <a:sx n="50" d="100"/>
          <a:sy n="50" d="100"/>
        </p:scale>
        <p:origin x="-438" y="11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8FC0121-0BA1-4960-9E8F-6BED39491012}" type="datetimeFigureOut">
              <a:rPr lang="ru-RU" smtClean="0"/>
              <a:pPr/>
              <a:t>18.03.2020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ECB0DF4-6C98-4F6F-AE26-9A1592590405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ECB0DF4-6C98-4F6F-AE26-9A1592590405}" type="slidenum">
              <a:rPr lang="ru-RU" smtClean="0"/>
              <a:pPr/>
              <a:t>2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ECB0DF4-6C98-4F6F-AE26-9A1592590405}" type="slidenum">
              <a:rPr lang="ru-RU" smtClean="0"/>
              <a:pPr/>
              <a:t>16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wheel spokes="1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wheel spokes="1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wheel spokes="1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wheel spokes="1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wheel spokes="1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18.03.2020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wheel spokes="1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18.03.2020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wheel spokes="1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18.03.2020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wheel spokes="1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18.03.2020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wheel spokes="1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18.03.2020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wheel spokes="1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18.03.2020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wheel spokes="1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18.03.2020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05" r:id="rId1"/>
    <p:sldLayoutId id="2147483806" r:id="rId2"/>
    <p:sldLayoutId id="2147483807" r:id="rId3"/>
    <p:sldLayoutId id="2147483808" r:id="rId4"/>
    <p:sldLayoutId id="2147483809" r:id="rId5"/>
    <p:sldLayoutId id="2147483810" r:id="rId6"/>
    <p:sldLayoutId id="2147483811" r:id="rId7"/>
    <p:sldLayoutId id="2147483812" r:id="rId8"/>
    <p:sldLayoutId id="2147483813" r:id="rId9"/>
    <p:sldLayoutId id="2147483814" r:id="rId10"/>
    <p:sldLayoutId id="2147483815" r:id="rId11"/>
  </p:sldLayoutIdLst>
  <p:transition spd="med">
    <p:wheel spokes="1"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hyperlink" Target="&#1050;&#1086;&#1085;&#1090;&#1088;&#1086;&#1083;&#1100;&#1085;&#1086;-&#1086;&#1094;&#1077;&#1085;&#1086;&#1095;&#1085;&#1099;&#1077;%20&#1084;&#1072;&#1090;&#1077;&#1088;&#1080;&#1072;&#1083;&#1099;%20%20%20&#1076;&#1083;&#1103;%20&#1090;&#1077;&#1082;&#1091;&#1097;&#1077;&#1075;&#1086;%20&#1082;&#1086;&#1085;&#1090;&#1088;&#1086;&#1083;&#1103;%20%20&#1087;&#1086;%20&#1091;&#1095;&#1077;&#1073;&#1085;&#1086;&#1081;%20&#1076;&#1080;&#1089;&#1094;&#1080;&#1087;&#1083;&#1080;&#1085;&#1077;%20&#1089;%20&#1101;&#1090;&#1072;&#1083;&#1086;&#1085;&#1072;&#1084;&#1080;%20&#1086;&#1090;&#1074;&#1077;&#1090;&#1086;&#1074;.docx" TargetMode="External"/><Relationship Id="rId3" Type="http://schemas.openxmlformats.org/officeDocument/2006/relationships/image" Target="../media/image15.jpeg"/><Relationship Id="rId7" Type="http://schemas.openxmlformats.org/officeDocument/2006/relationships/hyperlink" Target="&#1091;&#1089;&#1090;&#1088;&#1086;&#1081;&#1089;&#1090;&#1074;&#1072;/&#1052;&#1086;&#1085;&#1080;&#1090;&#1086;&#1088;.docx" TargetMode="External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6" Type="http://schemas.openxmlformats.org/officeDocument/2006/relationships/slide" Target="slide2.xml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Relationship Id="rId6" Type="http://schemas.openxmlformats.org/officeDocument/2006/relationships/slide" Target="slide12.xml"/><Relationship Id="rId5" Type="http://schemas.openxmlformats.org/officeDocument/2006/relationships/hyperlink" Target="&#1050;&#1086;&#1085;&#1090;&#1088;&#1086;&#1083;&#1100;&#1085;&#1086;-&#1086;&#1094;&#1077;&#1085;&#1086;&#1095;&#1085;&#1099;&#1077;%20&#1084;&#1072;&#1090;&#1077;&#1088;&#1080;&#1072;&#1083;&#1099;%20%20%20&#1076;&#1083;&#1103;%20&#1090;&#1077;&#1082;&#1091;&#1097;&#1077;&#1075;&#1086;%20&#1082;&#1086;&#1085;&#1090;&#1088;&#1086;&#1083;&#1103;%20%20&#1087;&#1086;%20&#1091;&#1095;&#1077;&#1073;&#1085;&#1086;&#1081;%20&#1076;&#1080;&#1089;&#1094;&#1080;&#1087;&#1083;&#1080;&#1085;&#1077;%20&#1089;%20&#1101;&#1090;&#1072;&#1083;&#1086;&#1085;&#1072;&#1084;&#1080;%20&#1086;&#1090;&#1074;&#1077;&#1090;&#1086;&#1074;.docx" TargetMode="External"/><Relationship Id="rId4" Type="http://schemas.openxmlformats.org/officeDocument/2006/relationships/hyperlink" Target="&#1059;&#1089;&#1090;&#1088;&#1086;&#1081;&#1089;&#1090;&#1074;&#1072;/&#1050;&#1083;&#1072;&#1074;&#1080;&#1072;&#1090;&#1091;&#1088;&#1072;.docx" TargetMode="Externa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Relationship Id="rId4" Type="http://schemas.openxmlformats.org/officeDocument/2006/relationships/slide" Target="slide1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Relationship Id="rId5" Type="http://schemas.openxmlformats.org/officeDocument/2006/relationships/hyperlink" Target="&#1050;&#1086;&#1085;&#1090;&#1088;&#1086;&#1083;&#1100;&#1085;&#1086;-&#1086;&#1094;&#1077;&#1085;&#1086;&#1095;&#1085;&#1099;&#1077;%20&#1084;&#1072;&#1090;&#1077;&#1088;&#1080;&#1072;&#1083;&#1099;%20%20%20&#1076;&#1083;&#1103;%20&#1090;&#1077;&#1082;&#1091;&#1097;&#1077;&#1075;&#1086;%20&#1082;&#1086;&#1085;&#1090;&#1088;&#1086;&#1083;&#1103;%20%20&#1087;&#1086;%20&#1091;&#1095;&#1077;&#1073;&#1085;&#1086;&#1081;%20&#1076;&#1080;&#1089;&#1094;&#1080;&#1087;&#1083;&#1080;&#1085;&#1077;%20&#1089;%20&#1101;&#1090;&#1072;&#1083;&#1086;&#1085;&#1072;&#1084;&#1080;%20&#1086;&#1090;&#1074;&#1077;&#1090;&#1086;&#1074;.docx" TargetMode="External"/><Relationship Id="rId4" Type="http://schemas.openxmlformats.org/officeDocument/2006/relationships/hyperlink" Target="&#1091;&#1089;&#1090;&#1088;&#1086;&#1081;&#1089;&#1090;&#1074;&#1072;/&#1052;&#1072;&#1085;&#1080;&#1087;&#1091;&#1083;&#1103;&#1090;&#1086;&#1088;%20&#1084;&#1099;&#1096;&#1100;.docx" TargetMode="Externa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hyperlink" Target="&#1091;&#1089;&#1090;&#1088;&#1086;&#1081;&#1089;&#1090;&#1074;&#1072;/&#1050;&#1086;&#1083;&#1086;&#1085;&#1082;&#1080;.docx" TargetMode="External"/><Relationship Id="rId3" Type="http://schemas.openxmlformats.org/officeDocument/2006/relationships/image" Target="../media/image22.jpeg"/><Relationship Id="rId7" Type="http://schemas.openxmlformats.org/officeDocument/2006/relationships/slide" Target="slide2.xml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jpeg"/><Relationship Id="rId5" Type="http://schemas.openxmlformats.org/officeDocument/2006/relationships/image" Target="../media/image24.jpeg"/><Relationship Id="rId4" Type="http://schemas.openxmlformats.org/officeDocument/2006/relationships/image" Target="../media/image23.jpeg"/><Relationship Id="rId9" Type="http://schemas.openxmlformats.org/officeDocument/2006/relationships/hyperlink" Target="&#1050;&#1086;&#1085;&#1090;&#1088;&#1086;&#1083;&#1100;&#1085;&#1086;-&#1086;&#1094;&#1077;&#1085;&#1086;&#1095;&#1085;&#1099;&#1077;%20&#1084;&#1072;&#1090;&#1077;&#1088;&#1080;&#1072;&#1083;&#1099;%20%20%20&#1076;&#1083;&#1103;%20&#1090;&#1077;&#1082;&#1091;&#1097;&#1077;&#1075;&#1086;%20&#1082;&#1086;&#1085;&#1090;&#1088;&#1086;&#1083;&#1103;%20%20&#1087;&#1086;%20&#1091;&#1095;&#1077;&#1073;&#1085;&#1086;&#1081;%20&#1076;&#1080;&#1089;&#1094;&#1080;&#1087;&#1083;&#1080;&#1085;&#1077;%20&#1089;%20&#1101;&#1090;&#1072;&#1083;&#1086;&#1085;&#1072;&#1084;&#1080;%20&#1086;&#1090;&#1074;&#1077;&#1090;&#1086;&#1074;.docx" TargetMode="Externa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7" Type="http://schemas.openxmlformats.org/officeDocument/2006/relationships/hyperlink" Target="&#1050;&#1086;&#1085;&#1090;&#1088;&#1086;&#1083;&#1100;&#1085;&#1086;-&#1086;&#1094;&#1077;&#1085;&#1086;&#1095;&#1085;&#1099;&#1077;%20&#1084;&#1072;&#1090;&#1077;&#1088;&#1080;&#1072;&#1083;&#1099;%20%20%20&#1076;&#1083;&#1103;%20&#1090;&#1077;&#1082;&#1091;&#1097;&#1077;&#1075;&#1086;%20&#1082;&#1086;&#1085;&#1090;&#1088;&#1086;&#1083;&#1103;%20%20&#1087;&#1086;%20&#1091;&#1095;&#1077;&#1073;&#1085;&#1086;&#1081;%20&#1076;&#1080;&#1089;&#1094;&#1080;&#1087;&#1083;&#1080;&#1085;&#1077;%20&#1089;%20&#1101;&#1090;&#1072;&#1083;&#1086;&#1085;&#1072;&#1084;&#1080;%20&#1086;&#1090;&#1074;&#1077;&#1090;&#1086;&#1074;.docx" TargetMode="External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Relationship Id="rId6" Type="http://schemas.openxmlformats.org/officeDocument/2006/relationships/hyperlink" Target="&#1091;&#1089;&#1090;&#1088;&#1086;&#1081;&#1089;&#1090;&#1074;&#1072;/&#1055;&#1088;&#1080;&#1085;&#1090;&#1077;&#1088;.docx" TargetMode="External"/><Relationship Id="rId5" Type="http://schemas.openxmlformats.org/officeDocument/2006/relationships/slide" Target="slide2.xml"/><Relationship Id="rId4" Type="http://schemas.openxmlformats.org/officeDocument/2006/relationships/image" Target="../media/image28.jpe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slide" Target="slide8.xml"/><Relationship Id="rId13" Type="http://schemas.openxmlformats.org/officeDocument/2006/relationships/slide" Target="slide11.xml"/><Relationship Id="rId18" Type="http://schemas.openxmlformats.org/officeDocument/2006/relationships/hyperlink" Target="&#1042;&#1074;&#1077;&#1076;&#1077;&#1085;&#1080;&#1077;%20&#1082;%20&#1091;&#1095;&#1077;&#1073;&#1085;&#1080;&#1082;&#1091;.docx" TargetMode="External"/><Relationship Id="rId3" Type="http://schemas.openxmlformats.org/officeDocument/2006/relationships/image" Target="../media/image2.jpeg"/><Relationship Id="rId21" Type="http://schemas.openxmlformats.org/officeDocument/2006/relationships/hyperlink" Target="&#1050;&#1086;&#1085;&#1090;&#1088;&#1086;&#1083;&#1100;&#1085;&#1072;&#1103;%20&#1088;&#1072;&#1073;&#1086;&#1090;&#1072;.docx" TargetMode="External"/><Relationship Id="rId7" Type="http://schemas.openxmlformats.org/officeDocument/2006/relationships/slide" Target="slide5.xml"/><Relationship Id="rId12" Type="http://schemas.openxmlformats.org/officeDocument/2006/relationships/slide" Target="slide13.xml"/><Relationship Id="rId17" Type="http://schemas.openxmlformats.org/officeDocument/2006/relationships/hyperlink" Target="&#1059;&#1095;&#1077;&#1073;&#1085;&#1080;&#1082;%20&#1048;&#1085;&#1092;&#1086;&#1088;&#1084;&#1072;&#1090;&#1080;&#1082;&#1072;%20&#1090;&#1088;&#1077;&#1073;&#1086;&#1074;&#1072;&#1085;&#1080;&#1103;.docx" TargetMode="External"/><Relationship Id="rId2" Type="http://schemas.openxmlformats.org/officeDocument/2006/relationships/notesSlide" Target="../notesSlides/notesSlide2.xml"/><Relationship Id="rId16" Type="http://schemas.openxmlformats.org/officeDocument/2006/relationships/slide" Target="slide15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slide" Target="slide10.xml"/><Relationship Id="rId11" Type="http://schemas.openxmlformats.org/officeDocument/2006/relationships/slide" Target="slide9.xml"/><Relationship Id="rId5" Type="http://schemas.openxmlformats.org/officeDocument/2006/relationships/slide" Target="slide3.xml"/><Relationship Id="rId15" Type="http://schemas.openxmlformats.org/officeDocument/2006/relationships/slide" Target="slide17.xml"/><Relationship Id="rId10" Type="http://schemas.openxmlformats.org/officeDocument/2006/relationships/slide" Target="slide6.xml"/><Relationship Id="rId19" Type="http://schemas.openxmlformats.org/officeDocument/2006/relationships/hyperlink" Target="&#1047;&#1072;&#1082;&#1083;&#1102;&#1095;&#1077;&#1085;&#1080;&#1077;.docx" TargetMode="External"/><Relationship Id="rId4" Type="http://schemas.openxmlformats.org/officeDocument/2006/relationships/slide" Target="slide4.xml"/><Relationship Id="rId9" Type="http://schemas.openxmlformats.org/officeDocument/2006/relationships/slide" Target="slide7.xml"/><Relationship Id="rId14" Type="http://schemas.openxmlformats.org/officeDocument/2006/relationships/slide" Target="slide14.xml"/><Relationship Id="rId22" Type="http://schemas.openxmlformats.org/officeDocument/2006/relationships/hyperlink" Target="&#1055;&#1072;&#1082;&#1077;&#1090;%20&#1087;&#1088;&#1077;&#1087;&#1086;&#1076;&#1072;&#1074;&#1072;&#1090;&#1077;&#1083;&#1103;%20&#1050;&#1088;&#1080;&#1090;&#1077;&#1088;&#1080;&#1080;%20&#1086;&#1094;&#1077;&#1085;&#1082;&#1080;%20&#1082;%20&#1082;&#1086;&#1085;&#1090;&#1088;&#1086;&#1083;&#1100;&#1085;&#1086;&#1081;%20&#1088;&#1072;&#1073;&#1086;&#1090;&#1077;.docx" TargetMode="Externa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hyperlink" Target="https://kareliyanews.ru/vidy-kolonok-i-akusticheskix-sistem/" TargetMode="External"/><Relationship Id="rId3" Type="http://schemas.openxmlformats.org/officeDocument/2006/relationships/hyperlink" Target="https://studfiles.net/preview/4614792/page:12/" TargetMode="External"/><Relationship Id="rId7" Type="http://schemas.openxmlformats.org/officeDocument/2006/relationships/hyperlink" Target="https://ru.wikipedia.org/wiki/&#1047;&#1074;&#1091;&#1082;&#1086;&#1074;&#1072;&#1103;_&#1082;&#1086;&#1083;&#1086;&#1085;&#1082;&#1072;" TargetMode="External"/><Relationship Id="rId2" Type="http://schemas.openxmlformats.org/officeDocument/2006/relationships/hyperlink" Target="https://studfiles.net/preview/5453158/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ru.wikipedia.org/wiki/&#1055;&#1088;&#1080;&#1085;&#1090;&#1077;&#1088;" TargetMode="External"/><Relationship Id="rId11" Type="http://schemas.openxmlformats.org/officeDocument/2006/relationships/hyperlink" Target="&#1054;&#1058;&#1051;&#1048;&#1063;&#1053;&#1054;.jpg" TargetMode="External"/><Relationship Id="rId5" Type="http://schemas.openxmlformats.org/officeDocument/2006/relationships/hyperlink" Target="https://amur.pro/blog/chto_takoe_monitor_119/" TargetMode="External"/><Relationship Id="rId10" Type="http://schemas.openxmlformats.org/officeDocument/2006/relationships/image" Target="../media/image29.jpeg"/><Relationship Id="rId4" Type="http://schemas.openxmlformats.org/officeDocument/2006/relationships/hyperlink" Target="https://studfiles.net/preview/5584561/page:9/" TargetMode="External"/><Relationship Id="rId9" Type="http://schemas.openxmlformats.org/officeDocument/2006/relationships/hyperlink" Target="&#1050;&#1088;&#1080;&#1090;&#1077;&#1088;&#1080;&#1080;%20&#1086;&#1094;&#1077;&#1085;&#1082;&#1080;%20&#1080;%20&#1074;&#1077;&#1088;&#1089;&#1080;&#1080;%20&#1101;&#1090;&#1072;&#1083;&#1086;&#1085;&#1085;&#1099;&#1093;%20&#1086;&#1090;&#1074;&#1077;&#1090;&#1086;&#1074;%20&#1082;%20&#1090;&#1077;&#1089;&#1090;&#1072;&#1084;%20&#1087;&#1086;%20&#1090;&#1077;&#1084;&#1077;.docx" TargetMode="Externa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slide" Target="slide8.xml"/><Relationship Id="rId13" Type="http://schemas.openxmlformats.org/officeDocument/2006/relationships/slide" Target="slide11.xml"/><Relationship Id="rId18" Type="http://schemas.openxmlformats.org/officeDocument/2006/relationships/hyperlink" Target="&#1042;&#1074;&#1077;&#1076;&#1077;&#1085;&#1080;&#1077;%20&#1082;%20&#1091;&#1095;&#1077;&#1073;&#1085;&#1080;&#1082;&#1091;.docx" TargetMode="External"/><Relationship Id="rId3" Type="http://schemas.openxmlformats.org/officeDocument/2006/relationships/image" Target="../media/image2.jpeg"/><Relationship Id="rId21" Type="http://schemas.openxmlformats.org/officeDocument/2006/relationships/hyperlink" Target="&#1050;&#1086;&#1085;&#1090;&#1088;&#1086;&#1083;&#1100;&#1085;&#1086;-&#1086;&#1094;&#1077;&#1085;&#1086;&#1095;&#1085;&#1099;&#1077;%20&#1084;&#1072;&#1090;&#1077;&#1088;&#1080;&#1072;&#1083;&#1099;%20%20%20&#1076;&#1083;&#1103;%20&#1090;&#1077;&#1082;&#1091;&#1097;&#1077;&#1075;&#1086;%20&#1082;&#1086;&#1085;&#1090;&#1088;&#1086;&#1083;&#1103;%20%20&#1087;&#1086;%20&#1091;&#1095;&#1077;&#1073;&#1085;&#1086;&#1081;%20&#1076;&#1080;&#1089;&#1094;&#1080;&#1087;&#1083;&#1080;&#1085;&#1077;%20&#1089;%20&#1101;&#1090;&#1072;&#1083;&#1086;&#1085;&#1072;&#1084;&#1080;%20&#1086;&#1090;&#1074;&#1077;&#1090;&#1086;&#1074;.docx" TargetMode="External"/><Relationship Id="rId7" Type="http://schemas.openxmlformats.org/officeDocument/2006/relationships/slide" Target="slide5.xml"/><Relationship Id="rId12" Type="http://schemas.openxmlformats.org/officeDocument/2006/relationships/slide" Target="slide13.xml"/><Relationship Id="rId17" Type="http://schemas.openxmlformats.org/officeDocument/2006/relationships/hyperlink" Target="&#1059;&#1095;&#1077;&#1073;&#1085;&#1080;&#1082;%20&#1048;&#1085;&#1092;&#1086;&#1088;&#1084;&#1072;&#1090;&#1080;&#1082;&#1072;%20&#1090;&#1088;&#1077;&#1073;&#1086;&#1074;&#1072;&#1085;&#1080;&#1103;.docx" TargetMode="External"/><Relationship Id="rId2" Type="http://schemas.openxmlformats.org/officeDocument/2006/relationships/notesSlide" Target="../notesSlides/notesSlide1.xml"/><Relationship Id="rId16" Type="http://schemas.openxmlformats.org/officeDocument/2006/relationships/slide" Target="slide15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slide" Target="slide10.xml"/><Relationship Id="rId11" Type="http://schemas.openxmlformats.org/officeDocument/2006/relationships/slide" Target="slide9.xml"/><Relationship Id="rId5" Type="http://schemas.openxmlformats.org/officeDocument/2006/relationships/slide" Target="slide3.xml"/><Relationship Id="rId15" Type="http://schemas.openxmlformats.org/officeDocument/2006/relationships/slide" Target="slide17.xml"/><Relationship Id="rId23" Type="http://schemas.openxmlformats.org/officeDocument/2006/relationships/image" Target="../media/image4.jpeg"/><Relationship Id="rId10" Type="http://schemas.openxmlformats.org/officeDocument/2006/relationships/slide" Target="slide6.xml"/><Relationship Id="rId19" Type="http://schemas.openxmlformats.org/officeDocument/2006/relationships/slide" Target="slide18.xml"/><Relationship Id="rId4" Type="http://schemas.openxmlformats.org/officeDocument/2006/relationships/slide" Target="slide4.xml"/><Relationship Id="rId9" Type="http://schemas.openxmlformats.org/officeDocument/2006/relationships/slide" Target="slide7.xml"/><Relationship Id="rId14" Type="http://schemas.openxmlformats.org/officeDocument/2006/relationships/slide" Target="slide14.xml"/><Relationship Id="rId22" Type="http://schemas.openxmlformats.org/officeDocument/2006/relationships/hyperlink" Target="&#1050;&#1088;&#1080;&#1090;&#1077;&#1088;&#1080;&#1080;%20&#1086;&#1094;&#1077;&#1085;&#1082;&#1080;%20&#1080;%20&#1074;&#1077;&#1088;&#1089;&#1080;&#1080;%20&#1101;&#1090;&#1072;&#1083;&#1086;&#1085;&#1085;&#1099;&#1093;%20&#1086;&#1090;&#1074;&#1077;&#1090;&#1086;&#1074;%20&#1082;%20&#1090;&#1077;&#1089;&#1090;&#1072;&#1084;%20&#1087;&#1086;%20&#1090;&#1077;&#1084;&#1077;.docx" TargetMode="Externa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6" Type="http://schemas.openxmlformats.org/officeDocument/2006/relationships/hyperlink" Target="&#1091;&#1089;&#1090;&#1088;&#1086;&#1081;&#1089;&#1090;&#1074;&#1072;/&#1057;&#1080;&#1089;&#1090;&#1077;&#1084;&#1085;&#1099;&#1081;%20&#1073;&#1083;&#1086;&#1082;.docx" TargetMode="External"/><Relationship Id="rId5" Type="http://schemas.openxmlformats.org/officeDocument/2006/relationships/hyperlink" Target="&#1050;&#1086;&#1085;&#1090;&#1088;&#1086;&#1083;&#1100;&#1085;&#1086;-&#1086;&#1094;&#1077;&#1085;&#1086;&#1095;&#1085;&#1099;&#1077;%20&#1084;&#1072;&#1090;&#1077;&#1088;&#1080;&#1072;&#1083;&#1099;%20%20%20&#1076;&#1083;&#1103;%20&#1090;&#1077;&#1082;&#1091;&#1097;&#1077;&#1075;&#1086;%20&#1082;&#1086;&#1085;&#1090;&#1088;&#1086;&#1083;&#1103;%20%20&#1087;&#1086;%20&#1091;&#1095;&#1077;&#1073;&#1085;&#1086;&#1081;%20&#1076;&#1080;&#1089;&#1094;&#1080;&#1087;&#1083;&#1080;&#1085;&#1077;%20&#1089;%20&#1101;&#1090;&#1072;&#1083;&#1086;&#1085;&#1072;&#1084;&#1080;%20&#1086;&#1090;&#1074;&#1077;&#1090;&#1086;&#1074;.docx" TargetMode="External"/><Relationship Id="rId4" Type="http://schemas.openxmlformats.org/officeDocument/2006/relationships/slide" Target="slide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5" Type="http://schemas.openxmlformats.org/officeDocument/2006/relationships/hyperlink" Target="&#1091;&#1089;&#1090;&#1088;&#1086;&#1081;&#1089;&#1090;&#1074;&#1072;/&#1052;&#1072;&#1090;&#1077;&#1088;&#1080;&#1085;&#1082;&#1072;&#1103;%20&#1087;&#1083;&#1072;&#1090;&#1072;.docx" TargetMode="External"/><Relationship Id="rId4" Type="http://schemas.openxmlformats.org/officeDocument/2006/relationships/hyperlink" Target="&#1050;&#1086;&#1085;&#1090;&#1088;&#1086;&#1083;&#1100;&#1085;&#1086;-&#1086;&#1094;&#1077;&#1085;&#1086;&#1095;&#1085;&#1099;&#1077;%20&#1084;&#1072;&#1090;&#1077;&#1088;&#1080;&#1072;&#1083;&#1099;%20%20%20&#1076;&#1083;&#1103;%20&#1090;&#1077;&#1082;&#1091;&#1097;&#1077;&#1075;&#1086;%20&#1082;&#1086;&#1085;&#1090;&#1088;&#1086;&#1083;&#1103;%20%20&#1087;&#1086;%20&#1091;&#1095;&#1077;&#1073;&#1085;&#1086;&#1081;%20&#1076;&#1080;&#1089;&#1094;&#1080;&#1087;&#1083;&#1080;&#1085;&#1077;%20&#1089;%20&#1101;&#1090;&#1072;&#1083;&#1086;&#1085;&#1072;&#1084;&#1080;%20&#1086;&#1090;&#1074;&#1077;&#1090;&#1086;&#1074;.docx" TargetMode="Externa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5" Type="http://schemas.openxmlformats.org/officeDocument/2006/relationships/hyperlink" Target="&#1050;&#1086;&#1085;&#1090;&#1088;&#1086;&#1083;&#1100;&#1085;&#1086;-&#1086;&#1094;&#1077;&#1085;&#1086;&#1095;&#1085;&#1099;&#1077;%20&#1084;&#1072;&#1090;&#1077;&#1088;&#1080;&#1072;&#1083;&#1099;%20%20%20&#1076;&#1083;&#1103;%20&#1090;&#1077;&#1082;&#1091;&#1097;&#1077;&#1075;&#1086;%20&#1082;&#1086;&#1085;&#1090;&#1088;&#1086;&#1083;&#1103;%20%20&#1087;&#1086;%20&#1091;&#1095;&#1077;&#1073;&#1085;&#1086;&#1081;%20&#1076;&#1080;&#1089;&#1094;&#1080;&#1087;&#1083;&#1080;&#1085;&#1077;%20&#1089;%20&#1101;&#1090;&#1072;&#1083;&#1086;&#1085;&#1072;&#1084;&#1080;%20&#1086;&#1090;&#1074;&#1077;&#1090;&#1086;&#1074;.docx" TargetMode="External"/><Relationship Id="rId4" Type="http://schemas.openxmlformats.org/officeDocument/2006/relationships/hyperlink" Target="&#1091;&#1089;&#1090;&#1088;&#1086;&#1081;&#1089;&#1090;&#1074;&#1072;/&#1062;&#1077;&#1085;&#1090;&#1088;&#1072;&#1083;&#1100;&#1085;&#1099;&#1081;%20&#1087;&#1088;&#1086;&#1094;&#1077;&#1089;&#1089;&#1086;&#1088;.docx" TargetMode="Externa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5" Type="http://schemas.openxmlformats.org/officeDocument/2006/relationships/hyperlink" Target="&#1050;&#1086;&#1085;&#1090;&#1088;&#1086;&#1083;&#1100;&#1085;&#1086;-&#1086;&#1094;&#1077;&#1085;&#1086;&#1095;&#1085;&#1099;&#1077;%20&#1084;&#1072;&#1090;&#1077;&#1088;&#1080;&#1072;&#1083;&#1099;%20%20%20&#1076;&#1083;&#1103;%20&#1090;&#1077;&#1082;&#1091;&#1097;&#1077;&#1075;&#1086;%20&#1082;&#1086;&#1085;&#1090;&#1088;&#1086;&#1083;&#1103;%20%20&#1087;&#1086;%20&#1091;&#1095;&#1077;&#1073;&#1085;&#1086;&#1081;%20&#1076;&#1080;&#1089;&#1094;&#1080;&#1087;&#1083;&#1080;&#1085;&#1077;%20&#1089;%20&#1101;&#1090;&#1072;&#1083;&#1086;&#1085;&#1072;&#1084;&#1080;%20&#1086;&#1090;&#1074;&#1077;&#1090;&#1086;&#1074;.docx" TargetMode="External"/><Relationship Id="rId4" Type="http://schemas.openxmlformats.org/officeDocument/2006/relationships/hyperlink" Target="&#1059;&#1089;&#1090;&#1088;&#1086;&#1081;&#1089;&#1090;&#1074;&#1072;/&#1054;&#1047;&#1059;.docx" TargetMode="Externa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7" Type="http://schemas.openxmlformats.org/officeDocument/2006/relationships/hyperlink" Target="&#1050;&#1086;&#1085;&#1090;&#1088;&#1086;&#1083;&#1100;&#1085;&#1086;-&#1086;&#1094;&#1077;&#1085;&#1086;&#1095;&#1085;&#1099;&#1077;%20&#1084;&#1072;&#1090;&#1077;&#1088;&#1080;&#1072;&#1083;&#1099;%20%20%20&#1076;&#1083;&#1103;%20&#1090;&#1077;&#1082;&#1091;&#1097;&#1077;&#1075;&#1086;%20&#1082;&#1086;&#1085;&#1090;&#1088;&#1086;&#1083;&#1103;%20%20&#1087;&#1086;%20&#1091;&#1095;&#1077;&#1073;&#1085;&#1086;&#1081;%20&#1076;&#1080;&#1089;&#1094;&#1080;&#1087;&#1083;&#1080;&#1085;&#1077;%20&#1089;%20&#1101;&#1090;&#1072;&#1083;&#1086;&#1085;&#1072;&#1084;&#1080;%20&#1086;&#1090;&#1074;&#1077;&#1090;&#1086;&#1074;.docx" TargetMode="External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6" Type="http://schemas.openxmlformats.org/officeDocument/2006/relationships/hyperlink" Target="&#1059;&#1089;&#1090;&#1088;&#1086;&#1081;&#1089;&#1090;&#1074;&#1072;/&#1053;&#1072;&#1082;&#1086;&#1087;&#1080;&#1090;&#1077;&#1083;&#1100;%20&#1080;&#1085;&#1092;&#1086;&#1088;&#1084;&#1072;&#1094;&#1080;&#1080;.docx" TargetMode="External"/><Relationship Id="rId5" Type="http://schemas.openxmlformats.org/officeDocument/2006/relationships/slide" Target="slide2.xml"/><Relationship Id="rId4" Type="http://schemas.openxmlformats.org/officeDocument/2006/relationships/image" Target="../media/image1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1000" r="-1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0" y="0"/>
            <a:ext cx="9144000" cy="49859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marR="45720" lvl="0" algn="ctr">
              <a:spcBef>
                <a:spcPct val="20000"/>
              </a:spcBef>
              <a:buClr>
                <a:srgbClr val="0BD0D9"/>
              </a:buClr>
              <a:buSzPct val="95000"/>
            </a:pPr>
            <a:r>
              <a:rPr lang="ru-RU" sz="12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Министерство здравоохранения РТ</a:t>
            </a:r>
          </a:p>
          <a:p>
            <a:pPr marR="45720" lvl="0" algn="ctr">
              <a:spcBef>
                <a:spcPct val="20000"/>
              </a:spcBef>
              <a:buClr>
                <a:srgbClr val="0BD0D9"/>
              </a:buClr>
              <a:buSzPct val="95000"/>
            </a:pPr>
            <a:r>
              <a:rPr lang="ru-RU" sz="12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ГАПОУ  </a:t>
            </a:r>
            <a:r>
              <a:rPr lang="en-US" sz="12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“</a:t>
            </a:r>
            <a:r>
              <a:rPr lang="ru-RU" sz="12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Буинское медицинское училище</a:t>
            </a:r>
            <a:r>
              <a:rPr lang="en-US" sz="12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”</a:t>
            </a:r>
            <a:endParaRPr lang="ru-RU" sz="12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Заголовок 1"/>
          <p:cNvSpPr txBox="1">
            <a:spLocks/>
          </p:cNvSpPr>
          <p:nvPr/>
        </p:nvSpPr>
        <p:spPr>
          <a:xfrm>
            <a:off x="1000100" y="3429000"/>
            <a:ext cx="7000924" cy="211296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txBody>
          <a:bodyPr vert="horz" lIns="91440" tIns="45720" rIns="91440" bIns="45720" rtlCol="0" anchor="ctr">
            <a:normAutofit/>
          </a:bodyPr>
          <a:lstStyle/>
          <a:p>
            <a:pPr algn="ctr">
              <a:spcBef>
                <a:spcPct val="0"/>
              </a:spcBef>
            </a:pPr>
            <a:r>
              <a:rPr lang="ru-RU" b="1" dirty="0" smtClean="0"/>
              <a:t>Электронный учебник  для учащихся СПО</a:t>
            </a:r>
          </a:p>
          <a:p>
            <a:pPr algn="ctr">
              <a:spcBef>
                <a:spcPct val="0"/>
              </a:spcBef>
            </a:pPr>
            <a:r>
              <a:rPr lang="ru-RU" sz="4400" b="1" dirty="0" smtClean="0">
                <a:latin typeface="Times New Roman" pitchFamily="18" charset="0"/>
                <a:cs typeface="Times New Roman" pitchFamily="18" charset="0"/>
              </a:rPr>
              <a:t>Аппаратное </a:t>
            </a:r>
            <a:r>
              <a:rPr kumimoji="0" lang="ru-RU" sz="44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обеспечение современного ПК</a:t>
            </a:r>
            <a:endParaRPr kumimoji="0" lang="ru-RU" sz="44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</p:spTree>
  </p:cSld>
  <p:clrMapOvr>
    <a:masterClrMapping/>
  </p:clrMapOvr>
  <p:transition spd="med">
    <p:wheel spokes="1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U0202047_3big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071670" y="428604"/>
            <a:ext cx="1285884" cy="128588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500042"/>
            <a:ext cx="8229600" cy="1143000"/>
          </a:xfrm>
        </p:spPr>
        <p:txBody>
          <a:bodyPr>
            <a:normAutofit/>
          </a:bodyPr>
          <a:lstStyle/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Монитор(дисплей) 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6257940" cy="4525963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Дисплей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– модуль компьютера, на экране которого отображается текстовая и графическая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информация.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  <a:p>
            <a:pPr fontAlgn="base">
              <a:buNone/>
            </a:pPr>
            <a:r>
              <a:rPr lang="ru-RU" sz="1600" b="1" i="1" dirty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1600" b="1" i="1" dirty="0" smtClean="0">
              <a:latin typeface="Times New Roman" pitchFamily="18" charset="0"/>
              <a:cs typeface="Times New Roman" pitchFamily="18" charset="0"/>
            </a:endParaRPr>
          </a:p>
          <a:p>
            <a:pPr fontAlgn="base">
              <a:buNone/>
            </a:pPr>
            <a:r>
              <a:rPr lang="ru-RU" sz="1600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i="1" dirty="0" smtClean="0">
                <a:latin typeface="Times New Roman" pitchFamily="18" charset="0"/>
                <a:cs typeface="Times New Roman" pitchFamily="18" charset="0"/>
              </a:rPr>
              <a:t>   Основные характеристики:</a:t>
            </a:r>
            <a:r>
              <a:rPr lang="ru-RU" sz="1600" b="1" i="1" dirty="0">
                <a:latin typeface="Times New Roman" pitchFamily="18" charset="0"/>
                <a:cs typeface="Times New Roman" pitchFamily="18" charset="0"/>
              </a:rPr>
              <a:t> ​</a:t>
            </a:r>
          </a:p>
          <a:p>
            <a:pPr fontAlgn="base"/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Частота регенерации;</a:t>
            </a:r>
            <a:r>
              <a:rPr lang="en-US" sz="1600" dirty="0">
                <a:latin typeface="Times New Roman" pitchFamily="18" charset="0"/>
                <a:cs typeface="Times New Roman" pitchFamily="18" charset="0"/>
              </a:rPr>
              <a:t>​</a:t>
            </a:r>
          </a:p>
          <a:p>
            <a:pPr fontAlgn="base"/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Спектр излучений;</a:t>
            </a:r>
            <a:r>
              <a:rPr lang="en-US" sz="1600" dirty="0">
                <a:latin typeface="Times New Roman" pitchFamily="18" charset="0"/>
                <a:cs typeface="Times New Roman" pitchFamily="18" charset="0"/>
              </a:rPr>
              <a:t>​</a:t>
            </a:r>
          </a:p>
          <a:p>
            <a:pPr fontAlgn="base"/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Электромагнитные волны.</a:t>
            </a:r>
            <a:endParaRPr lang="en-US" sz="1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571868" y="428604"/>
            <a:ext cx="1532792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100" dirty="0" smtClean="0">
                <a:latin typeface="Times New Roman" pitchFamily="18" charset="0"/>
                <a:cs typeface="Times New Roman" pitchFamily="18" charset="0"/>
              </a:rPr>
              <a:t>Основные</a:t>
            </a:r>
            <a:r>
              <a:rPr lang="en-US" sz="11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100" dirty="0" smtClean="0">
                <a:latin typeface="Times New Roman" pitchFamily="18" charset="0"/>
                <a:cs typeface="Times New Roman" pitchFamily="18" charset="0"/>
              </a:rPr>
              <a:t>устройства:</a:t>
            </a:r>
            <a:endParaRPr lang="ru-RU" sz="11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4071934" y="3143248"/>
            <a:ext cx="736099" cy="3231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500" b="1" dirty="0" smtClean="0">
                <a:latin typeface="Times New Roman" pitchFamily="18" charset="0"/>
                <a:cs typeface="Times New Roman" pitchFamily="18" charset="0"/>
              </a:rPr>
              <a:t>Виды:</a:t>
            </a:r>
            <a:endParaRPr lang="ru-RU" sz="15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428596" y="3857628"/>
            <a:ext cx="235745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Мониторы на электронно-лучевой трубке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3428992" y="4357694"/>
            <a:ext cx="2323649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Жидкокристаллические 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6500826" y="4143380"/>
            <a:ext cx="1161793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Сенсорные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2" name="Рисунок 11" descr="monitor2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85720" y="4786322"/>
            <a:ext cx="1965960" cy="174040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3" name="Рисунок 12" descr="itm-297442_small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428992" y="4786322"/>
            <a:ext cx="1785950" cy="176692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4" name="Рисунок 13" descr="p2314t_black_391890340865.jpg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>
          <a:xfrm>
            <a:off x="6215074" y="1902013"/>
            <a:ext cx="2740965" cy="216992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5" name="Рамка 14"/>
          <p:cNvSpPr/>
          <p:nvPr/>
        </p:nvSpPr>
        <p:spPr>
          <a:xfrm>
            <a:off x="3857620" y="3143248"/>
            <a:ext cx="1143008" cy="357190"/>
          </a:xfrm>
          <a:prstGeom prst="fra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cxnSp>
        <p:nvCxnSpPr>
          <p:cNvPr id="17" name="Прямая со стрелкой 16"/>
          <p:cNvCxnSpPr/>
          <p:nvPr/>
        </p:nvCxnSpPr>
        <p:spPr>
          <a:xfrm rot="10800000" flipV="1">
            <a:off x="2857488" y="3500438"/>
            <a:ext cx="1000132" cy="285752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 стрелкой 18"/>
          <p:cNvCxnSpPr/>
          <p:nvPr/>
        </p:nvCxnSpPr>
        <p:spPr>
          <a:xfrm rot="5400000">
            <a:off x="4179885" y="4106867"/>
            <a:ext cx="500066" cy="1588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 стрелкой 20"/>
          <p:cNvCxnSpPr/>
          <p:nvPr/>
        </p:nvCxnSpPr>
        <p:spPr>
          <a:xfrm>
            <a:off x="5000628" y="3500438"/>
            <a:ext cx="1500198" cy="571504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23" name="Рамка 22"/>
          <p:cNvSpPr/>
          <p:nvPr/>
        </p:nvSpPr>
        <p:spPr>
          <a:xfrm>
            <a:off x="285720" y="3786190"/>
            <a:ext cx="2571768" cy="1000132"/>
          </a:xfrm>
          <a:prstGeom prst="fra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4" name="Рамка 23"/>
          <p:cNvSpPr/>
          <p:nvPr/>
        </p:nvSpPr>
        <p:spPr>
          <a:xfrm>
            <a:off x="3357554" y="4357694"/>
            <a:ext cx="2286016" cy="428628"/>
          </a:xfrm>
          <a:prstGeom prst="fra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5" name="Рамка 24"/>
          <p:cNvSpPr/>
          <p:nvPr/>
        </p:nvSpPr>
        <p:spPr>
          <a:xfrm>
            <a:off x="6500826" y="4071942"/>
            <a:ext cx="1214446" cy="428628"/>
          </a:xfrm>
          <a:prstGeom prst="fra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0" name="Управляющая кнопка: домой 19">
            <a:hlinkClick r:id="rId6" action="ppaction://hlinksldjump" highlightClick="1"/>
          </p:cNvPr>
          <p:cNvSpPr/>
          <p:nvPr/>
        </p:nvSpPr>
        <p:spPr>
          <a:xfrm>
            <a:off x="8501090" y="6215082"/>
            <a:ext cx="500066" cy="500066"/>
          </a:xfrm>
          <a:prstGeom prst="actionButtonHome">
            <a:avLst/>
          </a:prstGeom>
          <a:solidFill>
            <a:schemeClr val="bg1"/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Скругленный прямоугольник 21"/>
          <p:cNvSpPr/>
          <p:nvPr/>
        </p:nvSpPr>
        <p:spPr>
          <a:xfrm>
            <a:off x="6143636" y="5500702"/>
            <a:ext cx="2000264" cy="571480"/>
          </a:xfrm>
          <a:prstGeom prst="roundRect">
            <a:avLst>
              <a:gd name="adj" fmla="val 12973"/>
            </a:avLst>
          </a:prstGeom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sz="1200" b="1" u="sng" dirty="0" smtClean="0">
                <a:hlinkClick r:id="rId7" action="ppaction://hlinkfile"/>
              </a:rPr>
              <a:t>Теоретический материал</a:t>
            </a:r>
            <a:r>
              <a:rPr lang="ru-RU" sz="1200" b="1" dirty="0" smtClean="0">
                <a:hlinkClick r:id="rId7" action="ppaction://hlinkfile"/>
              </a:rPr>
              <a:t> </a:t>
            </a:r>
            <a:endParaRPr lang="ru-RU" sz="1200" dirty="0"/>
          </a:p>
        </p:txBody>
      </p:sp>
      <p:sp>
        <p:nvSpPr>
          <p:cNvPr id="26" name="Скругленный прямоугольник 25"/>
          <p:cNvSpPr/>
          <p:nvPr/>
        </p:nvSpPr>
        <p:spPr>
          <a:xfrm>
            <a:off x="6143636" y="6143644"/>
            <a:ext cx="2000264" cy="571480"/>
          </a:xfrm>
          <a:prstGeom prst="roundRect">
            <a:avLst>
              <a:gd name="adj" fmla="val 12973"/>
            </a:avLst>
          </a:prstGeom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200" b="1" dirty="0" smtClean="0">
                <a:solidFill>
                  <a:schemeClr val="accent6">
                    <a:lumMod val="50000"/>
                  </a:schemeClr>
                </a:solidFill>
                <a:hlinkClick r:id="rId8" action="ppaction://hlinkfile"/>
              </a:rPr>
              <a:t>Проверь себя </a:t>
            </a:r>
            <a:endParaRPr lang="ru-RU" sz="1200" dirty="0"/>
          </a:p>
        </p:txBody>
      </p:sp>
    </p:spTree>
  </p:cSld>
  <p:clrMapOvr>
    <a:masterClrMapping/>
  </p:clrMapOvr>
  <p:transition spd="med">
    <p:wheel spokes="1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571480"/>
            <a:ext cx="8229600" cy="1143000"/>
          </a:xfrm>
        </p:spPr>
        <p:txBody>
          <a:bodyPr>
            <a:noAutofit/>
          </a:bodyPr>
          <a:lstStyle/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Клавиатура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0034" y="1500174"/>
            <a:ext cx="8229600" cy="4525963"/>
          </a:xfrm>
        </p:spPr>
        <p:txBody>
          <a:bodyPr/>
          <a:lstStyle/>
          <a:p>
            <a:pPr>
              <a:buNone/>
            </a:pP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Клавиатура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– модуль компьютера, используемый для ввода различных данных и команд в компьютер</a:t>
            </a:r>
          </a:p>
          <a:p>
            <a:pPr>
              <a:buNone/>
            </a:pP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3571868" y="285728"/>
            <a:ext cx="1494320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100" dirty="0" smtClean="0">
                <a:latin typeface="Times New Roman" pitchFamily="18" charset="0"/>
                <a:cs typeface="Times New Roman" pitchFamily="18" charset="0"/>
              </a:rPr>
              <a:t>Основные</a:t>
            </a:r>
            <a:r>
              <a:rPr lang="en-US" sz="11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100" dirty="0" smtClean="0">
                <a:latin typeface="Times New Roman" pitchFamily="18" charset="0"/>
                <a:cs typeface="Times New Roman" pitchFamily="18" charset="0"/>
              </a:rPr>
              <a:t>устройства</a:t>
            </a:r>
            <a:endParaRPr lang="ru-RU" sz="11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500034" y="3214686"/>
            <a:ext cx="3357570" cy="18004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i="1" dirty="0" smtClean="0">
                <a:latin typeface="Times New Roman" pitchFamily="18" charset="0"/>
                <a:cs typeface="Times New Roman" pitchFamily="18" charset="0"/>
              </a:rPr>
              <a:t>Основные характеристики:</a:t>
            </a:r>
          </a:p>
          <a:p>
            <a:pPr>
              <a:buFont typeface="Arial" pitchFamily="34" charset="0"/>
              <a:buChar char="•"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 Удобство в работе;</a:t>
            </a:r>
          </a:p>
          <a:p>
            <a:pPr>
              <a:buFont typeface="Arial" pitchFamily="34" charset="0"/>
              <a:buChar char="•"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 Дизайн;</a:t>
            </a:r>
          </a:p>
          <a:p>
            <a:pPr>
              <a:buFont typeface="Arial" pitchFamily="34" charset="0"/>
              <a:buChar char="•"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 Размер;</a:t>
            </a:r>
          </a:p>
          <a:p>
            <a:pPr>
              <a:buFont typeface="Arial" pitchFamily="34" charset="0"/>
              <a:buChar char="•"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 Количество клавиш;</a:t>
            </a:r>
          </a:p>
          <a:p>
            <a:pPr>
              <a:buFont typeface="Arial" pitchFamily="34" charset="0"/>
              <a:buChar char="•"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 Конструкция клавиш.</a:t>
            </a:r>
            <a:r>
              <a:rPr lang="ru-RU" sz="15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500" b="1" i="1" dirty="0" smtClean="0">
                <a:latin typeface="Times New Roman" pitchFamily="18" charset="0"/>
                <a:cs typeface="Times New Roman" pitchFamily="18" charset="0"/>
              </a:rPr>
            </a:br>
            <a:endParaRPr lang="ru-RU" sz="1500" b="1" i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Рисунок 5" descr="0201457_5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429124" y="2643182"/>
            <a:ext cx="3071834" cy="230387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" name="Управляющая кнопка: домой 6">
            <a:hlinkClick r:id="rId3" action="ppaction://hlinksldjump" highlightClick="1"/>
          </p:cNvPr>
          <p:cNvSpPr/>
          <p:nvPr/>
        </p:nvSpPr>
        <p:spPr>
          <a:xfrm>
            <a:off x="8429652" y="5929330"/>
            <a:ext cx="500066" cy="500066"/>
          </a:xfrm>
          <a:prstGeom prst="actionButtonHome">
            <a:avLst/>
          </a:prstGeom>
          <a:solidFill>
            <a:schemeClr val="bg1"/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5786446" y="5143512"/>
            <a:ext cx="2000264" cy="642918"/>
          </a:xfrm>
          <a:prstGeom prst="roundRect">
            <a:avLst/>
          </a:prstGeom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sz="1200" b="1" u="sng" dirty="0" smtClean="0">
                <a:hlinkClick r:id="rId4" action="ppaction://hlinkfile"/>
              </a:rPr>
              <a:t>Теоретический материал</a:t>
            </a:r>
            <a:r>
              <a:rPr lang="ru-RU" sz="1200" b="1" dirty="0" smtClean="0">
                <a:hlinkClick r:id="rId4" action="ppaction://hlinkfile"/>
              </a:rPr>
              <a:t> </a:t>
            </a:r>
            <a:endParaRPr lang="ru-RU" sz="1200" dirty="0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5786446" y="5929330"/>
            <a:ext cx="2000264" cy="642918"/>
          </a:xfrm>
          <a:prstGeom prst="roundRect">
            <a:avLst/>
          </a:prstGeom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200" b="1" dirty="0" smtClean="0">
                <a:solidFill>
                  <a:schemeClr val="accent6">
                    <a:lumMod val="50000"/>
                  </a:schemeClr>
                </a:solidFill>
                <a:hlinkClick r:id="rId5" action="ppaction://hlinkfile"/>
              </a:rPr>
              <a:t>Проверь себя </a:t>
            </a:r>
            <a:endParaRPr lang="ru-RU" sz="1200" dirty="0"/>
          </a:p>
        </p:txBody>
      </p:sp>
      <p:sp>
        <p:nvSpPr>
          <p:cNvPr id="11" name="Стрелка вправо 10">
            <a:hlinkClick r:id="rId6" action="ppaction://hlinksldjump"/>
          </p:cNvPr>
          <p:cNvSpPr/>
          <p:nvPr/>
        </p:nvSpPr>
        <p:spPr>
          <a:xfrm>
            <a:off x="7929586" y="5929330"/>
            <a:ext cx="428628" cy="50006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spd="med">
    <p:wheel spokes="1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57422" y="642918"/>
            <a:ext cx="4000528" cy="1143000"/>
          </a:xfrm>
        </p:spPr>
        <p:txBody>
          <a:bodyPr>
            <a:normAutofit/>
          </a:bodyPr>
          <a:lstStyle/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Основные группы клавиш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Содержимое 4" descr="100000574731b0.JPG"/>
          <p:cNvPicPr>
            <a:picLocks noGrp="1" noChangeAspect="1"/>
          </p:cNvPicPr>
          <p:nvPr>
            <p:ph idx="1"/>
          </p:nvPr>
        </p:nvPicPr>
        <p:blipFill>
          <a:blip r:embed="rId2"/>
          <a:srcRect l="1388" t="11063" r="2257" b="6595"/>
          <a:stretch>
            <a:fillRect/>
          </a:stretch>
        </p:blipFill>
        <p:spPr>
          <a:xfrm>
            <a:off x="428596" y="2428868"/>
            <a:ext cx="8215370" cy="2643206"/>
          </a:xfrm>
        </p:spPr>
      </p:pic>
      <p:sp>
        <p:nvSpPr>
          <p:cNvPr id="4" name="Прямоугольник 3"/>
          <p:cNvSpPr/>
          <p:nvPr/>
        </p:nvSpPr>
        <p:spPr>
          <a:xfrm>
            <a:off x="3643306" y="285728"/>
            <a:ext cx="1532792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100" dirty="0" smtClean="0">
                <a:latin typeface="Times New Roman" pitchFamily="18" charset="0"/>
                <a:cs typeface="Times New Roman" pitchFamily="18" charset="0"/>
              </a:rPr>
              <a:t>Основные</a:t>
            </a:r>
            <a:r>
              <a:rPr lang="en-US" sz="11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100" dirty="0" smtClean="0">
                <a:latin typeface="Times New Roman" pitchFamily="18" charset="0"/>
                <a:cs typeface="Times New Roman" pitchFamily="18" charset="0"/>
              </a:rPr>
              <a:t>устройства</a:t>
            </a:r>
            <a:endParaRPr lang="ru-RU" sz="11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4500562" y="1571612"/>
            <a:ext cx="192882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Поле функциональных клавиш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8" name="Прямая со стрелкой 7"/>
          <p:cNvCxnSpPr/>
          <p:nvPr/>
        </p:nvCxnSpPr>
        <p:spPr>
          <a:xfrm rot="5400000">
            <a:off x="3821901" y="2107397"/>
            <a:ext cx="785818" cy="571504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Прямоугольник 8"/>
          <p:cNvSpPr/>
          <p:nvPr/>
        </p:nvSpPr>
        <p:spPr>
          <a:xfrm>
            <a:off x="7215206" y="5572140"/>
            <a:ext cx="128591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Поле малой цифровой клавиатуры 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1" name="Прямая со стрелкой 10"/>
          <p:cNvCxnSpPr/>
          <p:nvPr/>
        </p:nvCxnSpPr>
        <p:spPr>
          <a:xfrm rot="16200000" flipV="1">
            <a:off x="7000892" y="4929198"/>
            <a:ext cx="1357322" cy="71438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Прямоугольник 12"/>
          <p:cNvSpPr/>
          <p:nvPr/>
        </p:nvSpPr>
        <p:spPr>
          <a:xfrm>
            <a:off x="5500694" y="5572140"/>
            <a:ext cx="142876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Поле клавиш управления курсором 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5" name="Прямая со стрелкой 14"/>
          <p:cNvCxnSpPr/>
          <p:nvPr/>
        </p:nvCxnSpPr>
        <p:spPr>
          <a:xfrm rot="5400000" flipH="1" flipV="1">
            <a:off x="5857884" y="5000636"/>
            <a:ext cx="928694" cy="214314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Прямоугольник 16"/>
          <p:cNvSpPr/>
          <p:nvPr/>
        </p:nvSpPr>
        <p:spPr>
          <a:xfrm>
            <a:off x="2714612" y="5429264"/>
            <a:ext cx="128588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Алфавитно-цифровое поле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9" name="Прямая со стрелкой 18"/>
          <p:cNvCxnSpPr/>
          <p:nvPr/>
        </p:nvCxnSpPr>
        <p:spPr>
          <a:xfrm rot="5400000" flipH="1" flipV="1">
            <a:off x="2607455" y="4750603"/>
            <a:ext cx="1214446" cy="1588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Прямоугольник 20"/>
          <p:cNvSpPr/>
          <p:nvPr/>
        </p:nvSpPr>
        <p:spPr>
          <a:xfrm>
            <a:off x="357158" y="5357826"/>
            <a:ext cx="142876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Поле управляющих клавиш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23" name="Прямая со стрелкой 22"/>
          <p:cNvCxnSpPr>
            <a:stCxn id="21" idx="0"/>
          </p:cNvCxnSpPr>
          <p:nvPr/>
        </p:nvCxnSpPr>
        <p:spPr>
          <a:xfrm rot="5400000" flipH="1" flipV="1">
            <a:off x="607193" y="4822045"/>
            <a:ext cx="1000127" cy="71437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Управляющая кнопка: домой 19">
            <a:hlinkClick r:id="rId3" action="ppaction://hlinksldjump" highlightClick="1"/>
          </p:cNvPr>
          <p:cNvSpPr/>
          <p:nvPr/>
        </p:nvSpPr>
        <p:spPr>
          <a:xfrm>
            <a:off x="8286776" y="6357934"/>
            <a:ext cx="500066" cy="500066"/>
          </a:xfrm>
          <a:prstGeom prst="actionButtonHome">
            <a:avLst/>
          </a:prstGeom>
          <a:solidFill>
            <a:schemeClr val="bg1"/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трелка влево 15">
            <a:hlinkClick r:id="rId4" action="ppaction://hlinksldjump"/>
          </p:cNvPr>
          <p:cNvSpPr/>
          <p:nvPr/>
        </p:nvSpPr>
        <p:spPr>
          <a:xfrm>
            <a:off x="7715272" y="6429396"/>
            <a:ext cx="500066" cy="428604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spd="med">
    <p:wheel spokes="1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357166"/>
            <a:ext cx="8229600" cy="1143000"/>
          </a:xfrm>
        </p:spPr>
        <p:txBody>
          <a:bodyPr>
            <a:normAutofit/>
          </a:bodyPr>
          <a:lstStyle/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Манипулятор мышь 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85720" y="1428736"/>
            <a:ext cx="6900882" cy="4525963"/>
          </a:xfrm>
        </p:spPr>
        <p:txBody>
          <a:bodyPr/>
          <a:lstStyle/>
          <a:p>
            <a:pPr>
              <a:buNone/>
            </a:pP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Мышь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– устройство для работы с графическим интерфейсом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Windows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3571868" y="357166"/>
            <a:ext cx="1907895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100" dirty="0" smtClean="0">
                <a:latin typeface="Times New Roman" pitchFamily="18" charset="0"/>
                <a:cs typeface="Times New Roman" pitchFamily="18" charset="0"/>
              </a:rPr>
              <a:t>Дополнительные устройства</a:t>
            </a:r>
            <a:endParaRPr lang="ru-RU" sz="1100" dirty="0"/>
          </a:p>
        </p:txBody>
      </p:sp>
      <p:pic>
        <p:nvPicPr>
          <p:cNvPr id="5" name="Рисунок 4" descr="100000562233b0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603856" y="214290"/>
            <a:ext cx="2163633" cy="150019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Прямоугольник 5"/>
          <p:cNvSpPr/>
          <p:nvPr/>
        </p:nvSpPr>
        <p:spPr>
          <a:xfrm>
            <a:off x="785786" y="2000240"/>
            <a:ext cx="2757422" cy="13234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b="1" i="1" dirty="0" smtClean="0">
                <a:latin typeface="Times New Roman" pitchFamily="18" charset="0"/>
                <a:cs typeface="Times New Roman" pitchFamily="18" charset="0"/>
              </a:rPr>
              <a:t>Основные</a:t>
            </a:r>
            <a:r>
              <a:rPr lang="en-US" sz="16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i="1" dirty="0" smtClean="0">
                <a:latin typeface="Times New Roman" pitchFamily="18" charset="0"/>
                <a:cs typeface="Times New Roman" pitchFamily="18" charset="0"/>
              </a:rPr>
              <a:t>характеристики:</a:t>
            </a:r>
          </a:p>
          <a:p>
            <a:pPr>
              <a:buFont typeface="Arial" pitchFamily="34" charset="0"/>
              <a:buChar char="•"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 Размер и форма;</a:t>
            </a:r>
          </a:p>
          <a:p>
            <a:pPr>
              <a:buFont typeface="Arial" pitchFamily="34" charset="0"/>
              <a:buChar char="•"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 Чувствительность;</a:t>
            </a:r>
          </a:p>
          <a:p>
            <a:pPr>
              <a:buFont typeface="Arial" pitchFamily="34" charset="0"/>
              <a:buChar char="•"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 Число кнопок;</a:t>
            </a:r>
          </a:p>
          <a:p>
            <a:pPr>
              <a:buFont typeface="Arial" pitchFamily="34" charset="0"/>
              <a:buChar char="•"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 Тип.</a:t>
            </a:r>
            <a:endParaRPr lang="ru-RU" sz="1600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500034" y="3571876"/>
            <a:ext cx="428628" cy="271464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 и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ды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571604" y="3714752"/>
            <a:ext cx="3044744" cy="3231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500" b="1" dirty="0" smtClean="0">
                <a:latin typeface="Times New Roman" pitchFamily="18" charset="0"/>
                <a:cs typeface="Times New Roman" pitchFamily="18" charset="0"/>
              </a:rPr>
              <a:t>Оптическая светодиодная мышь</a:t>
            </a:r>
            <a:endParaRPr lang="ru-RU" sz="15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571604" y="4214818"/>
            <a:ext cx="2663999" cy="3231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500" b="1" dirty="0" smtClean="0">
                <a:latin typeface="Times New Roman" pitchFamily="18" charset="0"/>
                <a:cs typeface="Times New Roman" pitchFamily="18" charset="0"/>
              </a:rPr>
              <a:t>Оптическая лазерная мышь</a:t>
            </a:r>
            <a:endParaRPr lang="ru-RU" sz="15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1500166" y="4714884"/>
            <a:ext cx="1507529" cy="3231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500" b="1" dirty="0" smtClean="0">
                <a:latin typeface="Times New Roman" pitchFamily="18" charset="0"/>
                <a:cs typeface="Times New Roman" pitchFamily="18" charset="0"/>
              </a:rPr>
              <a:t>Трекбол-мышь</a:t>
            </a:r>
            <a:endParaRPr lang="ru-RU" sz="15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1500166" y="5214950"/>
            <a:ext cx="2125903" cy="3231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500" b="1" dirty="0" smtClean="0">
                <a:latin typeface="Times New Roman" pitchFamily="18" charset="0"/>
                <a:cs typeface="Times New Roman" pitchFamily="18" charset="0"/>
              </a:rPr>
              <a:t>Индукционные мыши</a:t>
            </a:r>
            <a:endParaRPr lang="ru-RU" sz="15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1571604" y="5715016"/>
            <a:ext cx="2362057" cy="3231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500" b="1" dirty="0" smtClean="0">
                <a:latin typeface="Times New Roman" pitchFamily="18" charset="0"/>
                <a:cs typeface="Times New Roman" pitchFamily="18" charset="0"/>
              </a:rPr>
              <a:t>Гироскопические мыши</a:t>
            </a:r>
            <a:r>
              <a:rPr lang="ru-RU" sz="1500" dirty="0" smtClean="0">
                <a:latin typeface="Times New Roman" pitchFamily="18" charset="0"/>
                <a:cs typeface="Times New Roman" pitchFamily="18" charset="0"/>
              </a:rPr>
              <a:t> </a:t>
            </a:r>
            <a:endParaRPr lang="ru-RU" sz="15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Рамка 15"/>
          <p:cNvSpPr/>
          <p:nvPr/>
        </p:nvSpPr>
        <p:spPr>
          <a:xfrm>
            <a:off x="1500166" y="3714752"/>
            <a:ext cx="3143272" cy="357190"/>
          </a:xfrm>
          <a:prstGeom prst="fra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7" name="Рамка 16"/>
          <p:cNvSpPr/>
          <p:nvPr/>
        </p:nvSpPr>
        <p:spPr>
          <a:xfrm>
            <a:off x="1500166" y="4214818"/>
            <a:ext cx="2714644" cy="357190"/>
          </a:xfrm>
          <a:prstGeom prst="fra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8" name="Рамка 17"/>
          <p:cNvSpPr/>
          <p:nvPr/>
        </p:nvSpPr>
        <p:spPr>
          <a:xfrm>
            <a:off x="1500166" y="4714884"/>
            <a:ext cx="1571636" cy="357190"/>
          </a:xfrm>
          <a:prstGeom prst="fra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9" name="Рамка 18"/>
          <p:cNvSpPr/>
          <p:nvPr/>
        </p:nvSpPr>
        <p:spPr>
          <a:xfrm>
            <a:off x="1500166" y="5214950"/>
            <a:ext cx="2143140" cy="357190"/>
          </a:xfrm>
          <a:prstGeom prst="fra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0" name="Рамка 19"/>
          <p:cNvSpPr/>
          <p:nvPr/>
        </p:nvSpPr>
        <p:spPr>
          <a:xfrm>
            <a:off x="1500166" y="5715016"/>
            <a:ext cx="2428892" cy="357190"/>
          </a:xfrm>
          <a:prstGeom prst="fra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1" name="Стрелка вправо 20"/>
          <p:cNvSpPr/>
          <p:nvPr/>
        </p:nvSpPr>
        <p:spPr>
          <a:xfrm>
            <a:off x="1071538" y="3714752"/>
            <a:ext cx="357190" cy="21431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Стрелка вправо 21"/>
          <p:cNvSpPr/>
          <p:nvPr/>
        </p:nvSpPr>
        <p:spPr>
          <a:xfrm>
            <a:off x="1071538" y="4214818"/>
            <a:ext cx="357190" cy="21431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Стрелка вправо 22"/>
          <p:cNvSpPr/>
          <p:nvPr/>
        </p:nvSpPr>
        <p:spPr>
          <a:xfrm>
            <a:off x="1071538" y="4714884"/>
            <a:ext cx="357190" cy="21431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трелка вправо 23"/>
          <p:cNvSpPr/>
          <p:nvPr/>
        </p:nvSpPr>
        <p:spPr>
          <a:xfrm>
            <a:off x="1071538" y="5214950"/>
            <a:ext cx="357190" cy="21431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трелка вправо 24"/>
          <p:cNvSpPr/>
          <p:nvPr/>
        </p:nvSpPr>
        <p:spPr>
          <a:xfrm>
            <a:off x="1071538" y="5715016"/>
            <a:ext cx="357190" cy="21431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Прямоугольник 26"/>
          <p:cNvSpPr/>
          <p:nvPr/>
        </p:nvSpPr>
        <p:spPr>
          <a:xfrm>
            <a:off x="5286380" y="2000240"/>
            <a:ext cx="3429024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i="1" dirty="0" smtClean="0">
                <a:latin typeface="Times New Roman" pitchFamily="18" charset="0"/>
                <a:cs typeface="Times New Roman" pitchFamily="18" charset="0"/>
              </a:rPr>
              <a:t>Приемы работы с основными клавишами мыши:</a:t>
            </a:r>
          </a:p>
          <a:p>
            <a:pPr>
              <a:buFont typeface="Arial" pitchFamily="34" charset="0"/>
              <a:buChar char="•"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 Щелчок левой кнопкой мыши;</a:t>
            </a:r>
          </a:p>
          <a:p>
            <a:pPr>
              <a:buFont typeface="Arial" pitchFamily="34" charset="0"/>
              <a:buChar char="•"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 Щелчок правой кнопкой мыши;</a:t>
            </a:r>
          </a:p>
          <a:p>
            <a:pPr>
              <a:buFont typeface="Arial" pitchFamily="34" charset="0"/>
              <a:buChar char="•"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 Двойной щелчок левой кнопкой мыши;</a:t>
            </a:r>
          </a:p>
          <a:p>
            <a:pPr>
              <a:buFont typeface="Arial" pitchFamily="34" charset="0"/>
              <a:buChar char="•"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 Перетаскивание объекта благодаря перемещению мыши при нажатой левой или правой кнопке.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" name="Управляющая кнопка: домой 25">
            <a:hlinkClick r:id="rId3" action="ppaction://hlinksldjump" highlightClick="1"/>
          </p:cNvPr>
          <p:cNvSpPr/>
          <p:nvPr/>
        </p:nvSpPr>
        <p:spPr>
          <a:xfrm>
            <a:off x="8501090" y="6215082"/>
            <a:ext cx="428628" cy="428628"/>
          </a:xfrm>
          <a:prstGeom prst="actionButtonHome">
            <a:avLst/>
          </a:prstGeom>
          <a:solidFill>
            <a:schemeClr val="bg1"/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Скругленный прямоугольник 27"/>
          <p:cNvSpPr/>
          <p:nvPr/>
        </p:nvSpPr>
        <p:spPr>
          <a:xfrm>
            <a:off x="6143636" y="5500702"/>
            <a:ext cx="2000264" cy="571480"/>
          </a:xfrm>
          <a:prstGeom prst="roundRect">
            <a:avLst>
              <a:gd name="adj" fmla="val 12973"/>
            </a:avLst>
          </a:prstGeom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sz="1200" b="1" u="sng" dirty="0" smtClean="0">
                <a:hlinkClick r:id="rId4" action="ppaction://hlinkfile"/>
              </a:rPr>
              <a:t>Теоретический материал</a:t>
            </a:r>
            <a:r>
              <a:rPr lang="ru-RU" sz="1200" b="1" dirty="0" smtClean="0">
                <a:hlinkClick r:id="rId4" action="ppaction://hlinkfile"/>
              </a:rPr>
              <a:t> </a:t>
            </a:r>
            <a:endParaRPr lang="ru-RU" sz="1200" dirty="0"/>
          </a:p>
        </p:txBody>
      </p:sp>
      <p:sp>
        <p:nvSpPr>
          <p:cNvPr id="29" name="Скругленный прямоугольник 28"/>
          <p:cNvSpPr/>
          <p:nvPr/>
        </p:nvSpPr>
        <p:spPr>
          <a:xfrm>
            <a:off x="6143636" y="6143644"/>
            <a:ext cx="2000264" cy="571480"/>
          </a:xfrm>
          <a:prstGeom prst="roundRect">
            <a:avLst>
              <a:gd name="adj" fmla="val 12973"/>
            </a:avLst>
          </a:prstGeom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200" b="1" dirty="0" smtClean="0">
                <a:solidFill>
                  <a:schemeClr val="accent6">
                    <a:lumMod val="50000"/>
                  </a:schemeClr>
                </a:solidFill>
                <a:hlinkClick r:id="rId5" action="ppaction://hlinkfile"/>
              </a:rPr>
              <a:t>Проверь  себя </a:t>
            </a:r>
            <a:endParaRPr lang="ru-RU" sz="1200" dirty="0"/>
          </a:p>
        </p:txBody>
      </p:sp>
    </p:spTree>
  </p:cSld>
  <p:clrMapOvr>
    <a:masterClrMapping/>
  </p:clrMapOvr>
  <p:transition spd="med">
    <p:wheel spokes="1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357166"/>
            <a:ext cx="8229600" cy="1143000"/>
          </a:xfrm>
        </p:spPr>
        <p:txBody>
          <a:bodyPr>
            <a:normAutofit/>
          </a:bodyPr>
          <a:lstStyle/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Колонки 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96" y="1214422"/>
            <a:ext cx="8229600" cy="4525963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Звуковая 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колонка</a:t>
            </a:r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акустическая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система, состоящая из большого количества одинаковых громкоговорителей, расположенных вертикально. </a:t>
            </a:r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Вертикальная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звуковая колонка позволяет добиться достаточно узкой диаграммы направленности в вертикальной плоскости, что необходимо для озвучивания открытых площадок, а иногда и крупных закрытых помещений.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3428992" y="214290"/>
            <a:ext cx="1907895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100" dirty="0" smtClean="0">
                <a:latin typeface="Times New Roman" pitchFamily="18" charset="0"/>
                <a:cs typeface="Times New Roman" pitchFamily="18" charset="0"/>
              </a:rPr>
              <a:t>Дополнительные устройства</a:t>
            </a:r>
            <a:endParaRPr lang="ru-RU" sz="11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5857884" y="2571744"/>
            <a:ext cx="2928958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i="1" dirty="0" smtClean="0">
                <a:latin typeface="Times New Roman" pitchFamily="18" charset="0"/>
                <a:cs typeface="Times New Roman" pitchFamily="18" charset="0"/>
              </a:rPr>
              <a:t>Основные характеристики:</a:t>
            </a:r>
          </a:p>
          <a:p>
            <a:pPr>
              <a:buFont typeface="Arial" pitchFamily="34" charset="0"/>
              <a:buChar char="•"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 Мощность;</a:t>
            </a:r>
          </a:p>
          <a:p>
            <a:pPr>
              <a:buFont typeface="Arial" pitchFamily="34" charset="0"/>
              <a:buChar char="•"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 Частота;</a:t>
            </a:r>
          </a:p>
          <a:p>
            <a:pPr>
              <a:buFont typeface="Arial" pitchFamily="34" charset="0"/>
              <a:buChar char="•"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 Чувствительность. 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14744" y="4572008"/>
            <a:ext cx="1500198" cy="3231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500" b="1" i="1" dirty="0" smtClean="0">
                <a:latin typeface="Times New Roman" pitchFamily="18" charset="0"/>
                <a:cs typeface="Times New Roman" pitchFamily="18" charset="0"/>
              </a:rPr>
              <a:t>Виды:</a:t>
            </a:r>
            <a:endParaRPr lang="ru-RU" sz="1500" b="1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4214810" y="5214950"/>
            <a:ext cx="2214578" cy="6001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500" dirty="0" smtClean="0">
                <a:latin typeface="Times New Roman" pitchFamily="18" charset="0"/>
                <a:cs typeface="Times New Roman" pitchFamily="18" charset="0"/>
              </a:rPr>
              <a:t>Компьютерные колонки</a:t>
            </a:r>
          </a:p>
          <a:p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142844" y="5072074"/>
            <a:ext cx="3187283" cy="3231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500" dirty="0" smtClean="0">
                <a:latin typeface="Times New Roman" pitchFamily="18" charset="0"/>
                <a:cs typeface="Times New Roman" pitchFamily="18" charset="0"/>
              </a:rPr>
              <a:t>Беспроводные колонки для ноутбука</a:t>
            </a:r>
            <a:endParaRPr lang="ru-RU" sz="15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857224" y="4286256"/>
            <a:ext cx="1291251" cy="3231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500" dirty="0" smtClean="0">
                <a:latin typeface="Times New Roman" pitchFamily="18" charset="0"/>
                <a:cs typeface="Times New Roman" pitchFamily="18" charset="0"/>
              </a:rPr>
              <a:t>USB-</a:t>
            </a:r>
            <a:r>
              <a:rPr lang="ru-RU" sz="1500" dirty="0" smtClean="0">
                <a:latin typeface="Times New Roman" pitchFamily="18" charset="0"/>
                <a:cs typeface="Times New Roman" pitchFamily="18" charset="0"/>
              </a:rPr>
              <a:t>колонки</a:t>
            </a:r>
            <a:endParaRPr lang="ru-RU" sz="15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5214942" y="3857628"/>
            <a:ext cx="3578224" cy="3231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500" dirty="0" smtClean="0">
                <a:latin typeface="Times New Roman" pitchFamily="18" charset="0"/>
                <a:cs typeface="Times New Roman" pitchFamily="18" charset="0"/>
              </a:rPr>
              <a:t>Портативные колонки с </a:t>
            </a:r>
            <a:r>
              <a:rPr lang="ru-RU" sz="1500" dirty="0" err="1" smtClean="0">
                <a:latin typeface="Times New Roman" pitchFamily="18" charset="0"/>
                <a:cs typeface="Times New Roman" pitchFamily="18" charset="0"/>
              </a:rPr>
              <a:t>флешкой</a:t>
            </a:r>
            <a:r>
              <a:rPr lang="ru-RU" sz="1500" dirty="0" smtClean="0">
                <a:latin typeface="Times New Roman" pitchFamily="18" charset="0"/>
                <a:cs typeface="Times New Roman" pitchFamily="18" charset="0"/>
              </a:rPr>
              <a:t> и радио</a:t>
            </a:r>
            <a:endParaRPr lang="ru-RU" sz="15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3428992" y="3786190"/>
            <a:ext cx="1500198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500" dirty="0" smtClean="0">
                <a:latin typeface="Times New Roman" pitchFamily="18" charset="0"/>
                <a:cs typeface="Times New Roman" pitchFamily="18" charset="0"/>
              </a:rPr>
              <a:t> Сабвуфер</a:t>
            </a:r>
            <a:br>
              <a:rPr lang="ru-RU" sz="1500" dirty="0" smtClean="0">
                <a:latin typeface="Times New Roman" pitchFamily="18" charset="0"/>
                <a:cs typeface="Times New Roman" pitchFamily="18" charset="0"/>
              </a:rPr>
            </a:br>
            <a:endParaRPr lang="ru-RU" sz="15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Рамка 12"/>
          <p:cNvSpPr/>
          <p:nvPr/>
        </p:nvSpPr>
        <p:spPr>
          <a:xfrm>
            <a:off x="3714744" y="4572008"/>
            <a:ext cx="857256" cy="357190"/>
          </a:xfrm>
          <a:prstGeom prst="fra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4" name="Рамка 13"/>
          <p:cNvSpPr/>
          <p:nvPr/>
        </p:nvSpPr>
        <p:spPr>
          <a:xfrm>
            <a:off x="857224" y="4214818"/>
            <a:ext cx="1357322" cy="428628"/>
          </a:xfrm>
          <a:prstGeom prst="fra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5" name="Рамка 14"/>
          <p:cNvSpPr/>
          <p:nvPr/>
        </p:nvSpPr>
        <p:spPr>
          <a:xfrm>
            <a:off x="3428992" y="3786190"/>
            <a:ext cx="1071570" cy="357190"/>
          </a:xfrm>
          <a:prstGeom prst="fra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6" name="Рамка 15"/>
          <p:cNvSpPr/>
          <p:nvPr/>
        </p:nvSpPr>
        <p:spPr>
          <a:xfrm>
            <a:off x="5214942" y="3857628"/>
            <a:ext cx="3571900" cy="357190"/>
          </a:xfrm>
          <a:prstGeom prst="fra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7" name="Рамка 16"/>
          <p:cNvSpPr/>
          <p:nvPr/>
        </p:nvSpPr>
        <p:spPr>
          <a:xfrm>
            <a:off x="4143372" y="5214950"/>
            <a:ext cx="2286016" cy="357190"/>
          </a:xfrm>
          <a:prstGeom prst="fra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8" name="Рамка 17"/>
          <p:cNvSpPr/>
          <p:nvPr/>
        </p:nvSpPr>
        <p:spPr>
          <a:xfrm>
            <a:off x="142844" y="5072074"/>
            <a:ext cx="3214710" cy="357190"/>
          </a:xfrm>
          <a:prstGeom prst="fra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pic>
        <p:nvPicPr>
          <p:cNvPr id="19" name="Рисунок 18" descr="1-22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71472" y="2571744"/>
            <a:ext cx="1571636" cy="157163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0" name="Рисунок 19" descr="aktivnyy-sabvufer-edge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143240" y="2571744"/>
            <a:ext cx="1857388" cy="123052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1" name="Рисунок 20" descr="285865.970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500826" y="4143380"/>
            <a:ext cx="1500198" cy="121442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2" name="Рисунок 21" descr="6095fdfd7e8bd4a91e1436673e4942d3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357686" y="5561064"/>
            <a:ext cx="1643042" cy="123228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3" name="Рисунок 22" descr="gterfwdqwew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1428728" y="5500702"/>
            <a:ext cx="1785918" cy="115805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4" name="Стрелка вниз 23"/>
          <p:cNvSpPr/>
          <p:nvPr/>
        </p:nvSpPr>
        <p:spPr>
          <a:xfrm rot="3027942">
            <a:off x="3437018" y="4977632"/>
            <a:ext cx="285752" cy="369425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трелка вниз 24"/>
          <p:cNvSpPr/>
          <p:nvPr/>
        </p:nvSpPr>
        <p:spPr>
          <a:xfrm rot="18762918">
            <a:off x="4585827" y="4905292"/>
            <a:ext cx="285752" cy="35719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Стрелка вниз 25"/>
          <p:cNvSpPr/>
          <p:nvPr/>
        </p:nvSpPr>
        <p:spPr>
          <a:xfrm rot="10800000">
            <a:off x="3929058" y="4214818"/>
            <a:ext cx="285752" cy="28575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Стрелка вправо 26"/>
          <p:cNvSpPr/>
          <p:nvPr/>
        </p:nvSpPr>
        <p:spPr>
          <a:xfrm rot="19532666">
            <a:off x="4608176" y="4216796"/>
            <a:ext cx="509120" cy="28575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Стрелка вправо 27"/>
          <p:cNvSpPr/>
          <p:nvPr/>
        </p:nvSpPr>
        <p:spPr>
          <a:xfrm rot="11667623">
            <a:off x="2603886" y="4450150"/>
            <a:ext cx="785818" cy="35719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Управляющая кнопка: домой 28">
            <a:hlinkClick r:id="rId7" action="ppaction://hlinksldjump" highlightClick="1"/>
          </p:cNvPr>
          <p:cNvSpPr/>
          <p:nvPr/>
        </p:nvSpPr>
        <p:spPr>
          <a:xfrm>
            <a:off x="8429652" y="6072206"/>
            <a:ext cx="500066" cy="571504"/>
          </a:xfrm>
          <a:prstGeom prst="actionButtonHome">
            <a:avLst/>
          </a:prstGeom>
          <a:solidFill>
            <a:schemeClr val="bg1"/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Скругленный прямоугольник 29"/>
          <p:cNvSpPr/>
          <p:nvPr/>
        </p:nvSpPr>
        <p:spPr>
          <a:xfrm>
            <a:off x="6072198" y="5643578"/>
            <a:ext cx="1928826" cy="500042"/>
          </a:xfrm>
          <a:prstGeom prst="roundRect">
            <a:avLst/>
          </a:prstGeom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sz="1200" b="1" u="sng" dirty="0" smtClean="0">
                <a:hlinkClick r:id="rId8" action="ppaction://hlinkfile"/>
              </a:rPr>
              <a:t>Теоретический материал</a:t>
            </a:r>
            <a:r>
              <a:rPr lang="ru-RU" sz="1200" b="1" dirty="0" smtClean="0">
                <a:hlinkClick r:id="rId8" action="ppaction://hlinkfile"/>
              </a:rPr>
              <a:t> </a:t>
            </a:r>
            <a:endParaRPr lang="ru-RU" sz="1200" dirty="0" smtClean="0"/>
          </a:p>
          <a:p>
            <a:endParaRPr lang="ru-RU" sz="1200" dirty="0"/>
          </a:p>
        </p:txBody>
      </p:sp>
      <p:sp>
        <p:nvSpPr>
          <p:cNvPr id="31" name="Скругленный прямоугольник 30"/>
          <p:cNvSpPr/>
          <p:nvPr/>
        </p:nvSpPr>
        <p:spPr>
          <a:xfrm>
            <a:off x="6072198" y="6215082"/>
            <a:ext cx="1928826" cy="500066"/>
          </a:xfrm>
          <a:prstGeom prst="roundRect">
            <a:avLst/>
          </a:prstGeom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200" b="1" dirty="0" smtClean="0">
                <a:solidFill>
                  <a:schemeClr val="accent6">
                    <a:lumMod val="50000"/>
                  </a:schemeClr>
                </a:solidFill>
                <a:hlinkClick r:id="rId9" action="ppaction://hlinkfile"/>
              </a:rPr>
              <a:t>Проверь себя </a:t>
            </a:r>
            <a:endParaRPr lang="ru-RU" sz="1200" dirty="0"/>
          </a:p>
        </p:txBody>
      </p:sp>
    </p:spTree>
  </p:cSld>
  <p:clrMapOvr>
    <a:masterClrMapping/>
  </p:clrMapOvr>
  <p:transition spd="med">
    <p:wheel spokes="1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7158" y="500042"/>
            <a:ext cx="8229600" cy="1143000"/>
          </a:xfrm>
        </p:spPr>
        <p:txBody>
          <a:bodyPr>
            <a:normAutofit/>
          </a:bodyPr>
          <a:lstStyle/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Принтер 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96" y="1428736"/>
            <a:ext cx="8229600" cy="4525963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Принтер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это внешнее 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периферийное устройство компьютера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, предназначенное для вывода текстовой или графической информации, хранящейся в компьютере, на твёрдый физический носитель, обычно бумагу или полимерную плёнку, малыми тиражами (от единиц до сотен) без создания 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печатной формы.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500430" y="214290"/>
            <a:ext cx="1907895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100" dirty="0" smtClean="0">
                <a:latin typeface="Times New Roman" pitchFamily="18" charset="0"/>
                <a:cs typeface="Times New Roman" pitchFamily="18" charset="0"/>
              </a:rPr>
              <a:t>Дополнительные устройства</a:t>
            </a:r>
            <a:endParaRPr lang="ru-RU" sz="11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500034" y="2928934"/>
            <a:ext cx="4572000" cy="1354217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1600" b="1" i="1" dirty="0" smtClean="0">
                <a:latin typeface="Times New Roman" pitchFamily="18" charset="0"/>
                <a:cs typeface="Times New Roman" pitchFamily="18" charset="0"/>
              </a:rPr>
              <a:t>Виды:</a:t>
            </a:r>
          </a:p>
          <a:p>
            <a:pPr>
              <a:buFont typeface="Arial" pitchFamily="34" charset="0"/>
              <a:buChar char="•"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 Матричные принтеры;</a:t>
            </a:r>
          </a:p>
          <a:p>
            <a:pPr>
              <a:buFont typeface="Arial" pitchFamily="34" charset="0"/>
              <a:buChar char="•"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 Струйные принтеры;</a:t>
            </a:r>
          </a:p>
          <a:p>
            <a:pPr>
              <a:buFont typeface="Arial" pitchFamily="34" charset="0"/>
              <a:buChar char="•"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 Лазерные принтеры.</a:t>
            </a:r>
          </a:p>
          <a:p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4429124" y="2643182"/>
            <a:ext cx="4572000" cy="2062103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1600" b="1" i="1" dirty="0" smtClean="0">
                <a:latin typeface="Times New Roman" pitchFamily="18" charset="0"/>
                <a:cs typeface="Times New Roman" pitchFamily="18" charset="0"/>
              </a:rPr>
              <a:t>Основные характеристики:</a:t>
            </a:r>
          </a:p>
          <a:p>
            <a:pPr>
              <a:buFont typeface="Arial" pitchFamily="34" charset="0"/>
              <a:buChar char="•"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 Качество печати;</a:t>
            </a:r>
          </a:p>
          <a:p>
            <a:pPr>
              <a:buFont typeface="Arial" pitchFamily="34" charset="0"/>
              <a:buChar char="•"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 Объем внутренней памяти;</a:t>
            </a:r>
          </a:p>
          <a:p>
            <a:pPr>
              <a:buFont typeface="Arial" pitchFamily="34" charset="0"/>
              <a:buChar char="•"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 Скорость печати;</a:t>
            </a:r>
          </a:p>
          <a:p>
            <a:pPr>
              <a:buFont typeface="Arial" pitchFamily="34" charset="0"/>
              <a:buChar char="•"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 Формат бумаги ( А4, А3);</a:t>
            </a:r>
          </a:p>
          <a:p>
            <a:pPr>
              <a:buFont typeface="Arial" pitchFamily="34" charset="0"/>
              <a:buChar char="•"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 Цветность печати;</a:t>
            </a:r>
          </a:p>
          <a:p>
            <a:pPr>
              <a:buFont typeface="Arial" pitchFamily="34" charset="0"/>
              <a:buChar char="•"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 Надежность;</a:t>
            </a:r>
          </a:p>
          <a:p>
            <a:pPr>
              <a:buFont typeface="Arial" pitchFamily="34" charset="0"/>
              <a:buChar char="•"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 Стоимость .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Рисунок 6" descr="oki-ml3220-eco-euro_enl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85720" y="4071942"/>
            <a:ext cx="1922958" cy="152875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 descr="epson-l1800.1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143240" y="4572008"/>
            <a:ext cx="2200099" cy="159032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Рисунок 8" descr="4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500166" y="5232810"/>
            <a:ext cx="2166921" cy="162519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0" name="Управляющая кнопка: домой 9">
            <a:hlinkClick r:id="rId5" action="ppaction://hlinksldjump" highlightClick="1"/>
          </p:cNvPr>
          <p:cNvSpPr/>
          <p:nvPr/>
        </p:nvSpPr>
        <p:spPr>
          <a:xfrm>
            <a:off x="8429652" y="6143644"/>
            <a:ext cx="500066" cy="500066"/>
          </a:xfrm>
          <a:prstGeom prst="actionButtonHome">
            <a:avLst/>
          </a:prstGeom>
          <a:solidFill>
            <a:schemeClr val="bg1"/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5857884" y="5214950"/>
            <a:ext cx="2000264" cy="642918"/>
          </a:xfrm>
          <a:prstGeom prst="roundRect">
            <a:avLst/>
          </a:prstGeom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sz="1200" b="1" u="sng" dirty="0" smtClean="0">
                <a:hlinkClick r:id="rId6" action="ppaction://hlinkfile"/>
              </a:rPr>
              <a:t>Теоретический материал</a:t>
            </a:r>
            <a:r>
              <a:rPr lang="ru-RU" sz="1200" b="1" dirty="0" smtClean="0">
                <a:hlinkClick r:id="rId6" action="ppaction://hlinkfile"/>
              </a:rPr>
              <a:t> </a:t>
            </a:r>
            <a:endParaRPr lang="ru-RU" sz="1200" dirty="0"/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5857884" y="5929330"/>
            <a:ext cx="2000264" cy="642918"/>
          </a:xfrm>
          <a:prstGeom prst="roundRect">
            <a:avLst/>
          </a:prstGeom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200" b="1" dirty="0" smtClean="0">
                <a:solidFill>
                  <a:schemeClr val="accent6">
                    <a:lumMod val="50000"/>
                  </a:schemeClr>
                </a:solidFill>
                <a:hlinkClick r:id="rId7" action="ppaction://hlinkfile"/>
              </a:rPr>
              <a:t>Проверь себя</a:t>
            </a:r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  <a:hlinkClick r:id="rId7" action="ppaction://hlinkfile"/>
              </a:rPr>
              <a:t> </a:t>
            </a:r>
            <a:endParaRPr lang="ru-RU" dirty="0"/>
          </a:p>
        </p:txBody>
      </p:sp>
    </p:spTree>
  </p:cSld>
  <p:clrMapOvr>
    <a:masterClrMapping/>
  </p:clrMapOvr>
  <p:transition spd="med">
    <p:wheel spokes="1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Рисунок 23" descr="i (3)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28992" y="2071678"/>
            <a:ext cx="4741697" cy="421484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643702" y="5429262"/>
            <a:ext cx="45719" cy="45719"/>
          </a:xfrm>
        </p:spPr>
        <p:txBody>
          <a:bodyPr>
            <a:normAutofit fontScale="25000" lnSpcReduction="20000"/>
          </a:bodyPr>
          <a:lstStyle/>
          <a:p>
            <a:pPr marL="514350" indent="-514350"/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Управляющая кнопка: домой 4">
            <a:hlinkClick r:id="" action="ppaction://hlinkshowjump?jump=endshow" highlightClick="1"/>
          </p:cNvPr>
          <p:cNvSpPr/>
          <p:nvPr/>
        </p:nvSpPr>
        <p:spPr>
          <a:xfrm>
            <a:off x="8286776" y="6000768"/>
            <a:ext cx="500066" cy="571504"/>
          </a:xfrm>
          <a:prstGeom prst="actionButtonHome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Блок-схема: альтернативный процесс 5"/>
          <p:cNvSpPr/>
          <p:nvPr/>
        </p:nvSpPr>
        <p:spPr>
          <a:xfrm>
            <a:off x="0" y="2143116"/>
            <a:ext cx="3357586" cy="357190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>
                <a:latin typeface="Times New Roman" pitchFamily="18" charset="0"/>
                <a:cs typeface="Times New Roman" pitchFamily="18" charset="0"/>
                <a:hlinkClick r:id="rId4" action="ppaction://hlinksldjump"/>
              </a:rPr>
              <a:t>Системный блок</a:t>
            </a:r>
            <a:endParaRPr lang="ru-RU" sz="1600" dirty="0"/>
          </a:p>
        </p:txBody>
      </p:sp>
      <p:sp>
        <p:nvSpPr>
          <p:cNvPr id="8" name="Блок-схема: альтернативный процесс 7"/>
          <p:cNvSpPr/>
          <p:nvPr/>
        </p:nvSpPr>
        <p:spPr>
          <a:xfrm>
            <a:off x="0" y="1785926"/>
            <a:ext cx="3357586" cy="357190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>
                <a:latin typeface="Times New Roman" pitchFamily="18" charset="0"/>
                <a:cs typeface="Times New Roman" pitchFamily="18" charset="0"/>
                <a:hlinkClick r:id="rId5" action="ppaction://hlinksldjump"/>
              </a:rPr>
              <a:t>Введение</a:t>
            </a:r>
            <a:endParaRPr lang="ru-RU" sz="1600" dirty="0"/>
          </a:p>
        </p:txBody>
      </p:sp>
      <p:sp>
        <p:nvSpPr>
          <p:cNvPr id="9" name="Блок-схема: альтернативный процесс 8">
            <a:hlinkClick r:id="rId6" action="ppaction://hlinksldjump"/>
          </p:cNvPr>
          <p:cNvSpPr/>
          <p:nvPr/>
        </p:nvSpPr>
        <p:spPr>
          <a:xfrm>
            <a:off x="0" y="4071942"/>
            <a:ext cx="3357586" cy="357190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>
                <a:latin typeface="Times New Roman" pitchFamily="18" charset="0"/>
                <a:cs typeface="Times New Roman" pitchFamily="18" charset="0"/>
                <a:hlinkClick r:id="rId6" action="ppaction://hlinksldjump"/>
              </a:rPr>
              <a:t>Монитор (дисплей) </a:t>
            </a:r>
            <a:endParaRPr lang="ru-RU" sz="1600" dirty="0"/>
          </a:p>
        </p:txBody>
      </p:sp>
      <p:sp>
        <p:nvSpPr>
          <p:cNvPr id="10" name="Блок-схема: альтернативный процесс 9">
            <a:hlinkClick r:id="rId7" action="ppaction://hlinksldjump"/>
          </p:cNvPr>
          <p:cNvSpPr/>
          <p:nvPr/>
        </p:nvSpPr>
        <p:spPr>
          <a:xfrm>
            <a:off x="1071538" y="2500306"/>
            <a:ext cx="2286016" cy="285752"/>
          </a:xfrm>
          <a:prstGeom prst="flowChartAlternateProcess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 smtClean="0">
                <a:latin typeface="Times New Roman" pitchFamily="18" charset="0"/>
                <a:cs typeface="Times New Roman" pitchFamily="18" charset="0"/>
                <a:hlinkClick r:id="rId7" action="ppaction://hlinksldjump"/>
              </a:rPr>
              <a:t>Системный</a:t>
            </a:r>
            <a:r>
              <a:rPr lang="ru-RU" dirty="0" smtClean="0">
                <a:latin typeface="Times New Roman" pitchFamily="18" charset="0"/>
                <a:cs typeface="Times New Roman" pitchFamily="18" charset="0"/>
                <a:hlinkClick r:id="rId7" action="ppaction://hlinksldjump"/>
              </a:rPr>
              <a:t> 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  <a:hlinkClick r:id="rId7" action="ppaction://hlinksldjump"/>
              </a:rPr>
              <a:t>блок</a:t>
            </a:r>
            <a:endParaRPr lang="ru-RU" sz="1200" dirty="0"/>
          </a:p>
        </p:txBody>
      </p:sp>
      <p:sp>
        <p:nvSpPr>
          <p:cNvPr id="11" name="Блок-схема: альтернативный процесс 10">
            <a:hlinkClick r:id="rId8" action="ppaction://hlinksldjump"/>
          </p:cNvPr>
          <p:cNvSpPr/>
          <p:nvPr/>
        </p:nvSpPr>
        <p:spPr>
          <a:xfrm>
            <a:off x="1071538" y="3357562"/>
            <a:ext cx="2286016" cy="357190"/>
          </a:xfrm>
          <a:prstGeom prst="flowChartAlternateProcess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marL="0" lvl="1" algn="ctr"/>
            <a:r>
              <a:rPr lang="ru-RU" sz="1200" dirty="0" smtClean="0">
                <a:latin typeface="Times New Roman" pitchFamily="18" charset="0"/>
                <a:cs typeface="Times New Roman" pitchFamily="18" charset="0"/>
                <a:hlinkClick r:id="rId8" action="ppaction://hlinksldjump"/>
              </a:rPr>
              <a:t>Оперативное запоминающее устройство</a:t>
            </a:r>
            <a:endParaRPr lang="ru-RU" sz="12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Блок-схема: альтернативный процесс 11"/>
          <p:cNvSpPr/>
          <p:nvPr/>
        </p:nvSpPr>
        <p:spPr>
          <a:xfrm>
            <a:off x="1071538" y="3071810"/>
            <a:ext cx="2286016" cy="285752"/>
          </a:xfrm>
          <a:prstGeom prst="flowChartAlternateProcess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lvl="1" algn="ctr"/>
            <a:r>
              <a:rPr lang="ru-RU" sz="1200" dirty="0" smtClean="0">
                <a:latin typeface="Times New Roman" pitchFamily="18" charset="0"/>
                <a:cs typeface="Times New Roman" pitchFamily="18" charset="0"/>
                <a:hlinkClick r:id="rId9" action="ppaction://hlinksldjump"/>
              </a:rPr>
              <a:t>Центральный процессор</a:t>
            </a:r>
            <a:endParaRPr lang="ru-RU" sz="12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Блок-схема: альтернативный процесс 12"/>
          <p:cNvSpPr/>
          <p:nvPr/>
        </p:nvSpPr>
        <p:spPr>
          <a:xfrm>
            <a:off x="1071538" y="2786058"/>
            <a:ext cx="2286016" cy="285752"/>
          </a:xfrm>
          <a:prstGeom prst="flowChartAlternateProcess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lvl="1" algn="ctr"/>
            <a:r>
              <a:rPr lang="ru-RU" sz="1200" dirty="0" smtClean="0">
                <a:latin typeface="Times New Roman" pitchFamily="18" charset="0"/>
                <a:cs typeface="Times New Roman" pitchFamily="18" charset="0"/>
                <a:hlinkClick r:id="rId10" action="ppaction://hlinksldjump"/>
              </a:rPr>
              <a:t>Материнская плата</a:t>
            </a:r>
            <a:endParaRPr lang="ru-RU" sz="12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Блок-схема: альтернативный процесс 13"/>
          <p:cNvSpPr/>
          <p:nvPr/>
        </p:nvSpPr>
        <p:spPr>
          <a:xfrm>
            <a:off x="1071538" y="3714752"/>
            <a:ext cx="2286016" cy="357190"/>
          </a:xfrm>
          <a:prstGeom prst="flowChartAlternateProcess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lvl="1" algn="ctr"/>
            <a:r>
              <a:rPr lang="ru-RU" sz="1200" dirty="0" smtClean="0">
                <a:latin typeface="Times New Roman" pitchFamily="18" charset="0"/>
                <a:cs typeface="Times New Roman" pitchFamily="18" charset="0"/>
                <a:hlinkClick r:id="rId11" action="ppaction://hlinksldjump"/>
              </a:rPr>
              <a:t>Накопитель</a:t>
            </a:r>
            <a:endParaRPr lang="ru-RU" sz="12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Блок-схема: альтернативный процесс 14"/>
          <p:cNvSpPr/>
          <p:nvPr/>
        </p:nvSpPr>
        <p:spPr>
          <a:xfrm>
            <a:off x="0" y="4786322"/>
            <a:ext cx="3357586" cy="285752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514350" indent="-514350" algn="ctr"/>
            <a:r>
              <a:rPr lang="ru-RU" sz="1600" dirty="0" smtClean="0">
                <a:latin typeface="Times New Roman" pitchFamily="18" charset="0"/>
                <a:cs typeface="Times New Roman" pitchFamily="18" charset="0"/>
                <a:hlinkClick r:id="rId12" action="ppaction://hlinksldjump"/>
              </a:rPr>
              <a:t>Манипулятор мышь </a:t>
            </a:r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Блок-схема: альтернативный процесс 15"/>
          <p:cNvSpPr/>
          <p:nvPr/>
        </p:nvSpPr>
        <p:spPr>
          <a:xfrm>
            <a:off x="0" y="4429132"/>
            <a:ext cx="3357586" cy="357190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514350" indent="-514350" algn="ctr"/>
            <a:r>
              <a:rPr lang="ru-RU" sz="1600" dirty="0" smtClean="0">
                <a:latin typeface="Times New Roman" pitchFamily="18" charset="0"/>
                <a:cs typeface="Times New Roman" pitchFamily="18" charset="0"/>
                <a:hlinkClick r:id="rId13" action="ppaction://hlinksldjump"/>
              </a:rPr>
              <a:t>Клавиатура</a:t>
            </a:r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Блок-схема: альтернативный процесс 17">
            <a:hlinkClick r:id="rId14" action="ppaction://hlinksldjump"/>
          </p:cNvPr>
          <p:cNvSpPr/>
          <p:nvPr/>
        </p:nvSpPr>
        <p:spPr>
          <a:xfrm>
            <a:off x="0" y="5072074"/>
            <a:ext cx="3357586" cy="285752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>
                <a:hlinkClick r:id="rId14" action="ppaction://hlinksldjump"/>
              </a:rPr>
              <a:t>Колонки</a:t>
            </a:r>
            <a:endParaRPr lang="ru-RU" sz="1600" dirty="0"/>
          </a:p>
        </p:txBody>
      </p:sp>
      <p:sp>
        <p:nvSpPr>
          <p:cNvPr id="19" name="Блок-схема: альтернативный процесс 18"/>
          <p:cNvSpPr/>
          <p:nvPr/>
        </p:nvSpPr>
        <p:spPr>
          <a:xfrm>
            <a:off x="0" y="5715016"/>
            <a:ext cx="3357586" cy="500066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514350" indent="-514350"/>
            <a:r>
              <a:rPr lang="ru-RU" sz="1600" dirty="0" smtClean="0">
                <a:latin typeface="Times New Roman" pitchFamily="18" charset="0"/>
                <a:cs typeface="Times New Roman" pitchFamily="18" charset="0"/>
                <a:hlinkClick r:id="rId15" action="ppaction://hlinksldjump"/>
              </a:rPr>
              <a:t>Список использованных источников информации</a:t>
            </a:r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Блок-схема: альтернативный процесс 19"/>
          <p:cNvSpPr/>
          <p:nvPr/>
        </p:nvSpPr>
        <p:spPr>
          <a:xfrm>
            <a:off x="0" y="5357826"/>
            <a:ext cx="3357586" cy="285752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>
                <a:latin typeface="Times New Roman" pitchFamily="18" charset="0"/>
                <a:cs typeface="Times New Roman" pitchFamily="18" charset="0"/>
                <a:hlinkClick r:id="rId16" action="ppaction://hlinksldjump"/>
              </a:rPr>
              <a:t>Принтер</a:t>
            </a:r>
            <a:endParaRPr lang="ru-RU" sz="1600" dirty="0"/>
          </a:p>
        </p:txBody>
      </p:sp>
      <p:sp>
        <p:nvSpPr>
          <p:cNvPr id="26" name="Блок-схема: ссылка на другую страницу 25">
            <a:hlinkClick r:id="rId17"/>
          </p:cNvPr>
          <p:cNvSpPr/>
          <p:nvPr/>
        </p:nvSpPr>
        <p:spPr>
          <a:xfrm>
            <a:off x="3500430" y="1214422"/>
            <a:ext cx="1714512" cy="714380"/>
          </a:xfrm>
          <a:prstGeom prst="flowChartOffpage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600" dirty="0" smtClean="0"/>
          </a:p>
          <a:p>
            <a:pPr algn="ctr"/>
            <a:r>
              <a:rPr lang="ru-RU" sz="1600" dirty="0" smtClean="0">
                <a:hlinkClick r:id="rId18" action="ppaction://hlinkfile"/>
              </a:rPr>
              <a:t>Введение  к учебнику</a:t>
            </a:r>
            <a:endParaRPr lang="ru-RU" sz="1600" dirty="0" smtClean="0"/>
          </a:p>
          <a:p>
            <a:pPr algn="ctr"/>
            <a:endParaRPr lang="ru-RU" sz="1200" b="1" dirty="0"/>
          </a:p>
        </p:txBody>
      </p:sp>
      <p:sp>
        <p:nvSpPr>
          <p:cNvPr id="27" name="Блок-схема: ссылка на другую страницу 26"/>
          <p:cNvSpPr/>
          <p:nvPr/>
        </p:nvSpPr>
        <p:spPr>
          <a:xfrm>
            <a:off x="642910" y="1142984"/>
            <a:ext cx="2071702" cy="571504"/>
          </a:xfrm>
          <a:prstGeom prst="flowChartOffpage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/>
              <a:t>Разделы учебника</a:t>
            </a:r>
            <a:endParaRPr lang="ru-RU" sz="1600" b="1" dirty="0"/>
          </a:p>
        </p:txBody>
      </p:sp>
      <p:sp>
        <p:nvSpPr>
          <p:cNvPr id="28" name="Блок-схема: ссылка на другую страницу 27"/>
          <p:cNvSpPr/>
          <p:nvPr/>
        </p:nvSpPr>
        <p:spPr>
          <a:xfrm>
            <a:off x="5357818" y="1214422"/>
            <a:ext cx="1357322" cy="857256"/>
          </a:xfrm>
          <a:prstGeom prst="flowChartOffpage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>
                <a:hlinkClick r:id="rId19" action="ppaction://hlinkfile"/>
              </a:rPr>
              <a:t>Заключение </a:t>
            </a:r>
            <a:endParaRPr lang="ru-RU" sz="1600" dirty="0"/>
          </a:p>
        </p:txBody>
      </p:sp>
      <p:sp>
        <p:nvSpPr>
          <p:cNvPr id="30" name="Блок-схема: ссылка на другую страницу 29"/>
          <p:cNvSpPr/>
          <p:nvPr/>
        </p:nvSpPr>
        <p:spPr>
          <a:xfrm>
            <a:off x="6858016" y="1214422"/>
            <a:ext cx="2071702" cy="2143140"/>
          </a:xfrm>
          <a:prstGeom prst="flowChartOffpage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600" dirty="0"/>
          </a:p>
        </p:txBody>
      </p:sp>
      <p:sp>
        <p:nvSpPr>
          <p:cNvPr id="33" name="Прямоугольник 32"/>
          <p:cNvSpPr/>
          <p:nvPr/>
        </p:nvSpPr>
        <p:spPr>
          <a:xfrm>
            <a:off x="1714480" y="714356"/>
            <a:ext cx="5857916" cy="400110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/>
          <a:p>
            <a:pPr algn="ctr">
              <a:spcBef>
                <a:spcPct val="0"/>
              </a:spcBef>
            </a:pPr>
            <a:r>
              <a:rPr lang="ru-RU" sz="2000" b="1" i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Аппаратное обеспечение современного ПК</a:t>
            </a:r>
            <a:endParaRPr lang="ru-RU" sz="2000" b="1" i="1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2071670" y="285728"/>
            <a:ext cx="49292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/>
              <a:t>      Электронный учебник  для учащихся СПО</a:t>
            </a:r>
            <a:endParaRPr lang="ru-RU" b="1" dirty="0"/>
          </a:p>
        </p:txBody>
      </p:sp>
      <p:pic>
        <p:nvPicPr>
          <p:cNvPr id="4" name="Рисунок 3" descr="92W61jz8.png"/>
          <p:cNvPicPr>
            <a:picLocks noChangeAspect="1"/>
          </p:cNvPicPr>
          <p:nvPr/>
        </p:nvPicPr>
        <p:blipFill>
          <a:blip r:embed="rId20" cstate="print"/>
          <a:stretch>
            <a:fillRect/>
          </a:stretch>
        </p:blipFill>
        <p:spPr>
          <a:xfrm>
            <a:off x="6500826" y="3357562"/>
            <a:ext cx="2500330" cy="2619004"/>
          </a:xfrm>
          <a:prstGeom prst="rect">
            <a:avLst/>
          </a:prstGeom>
        </p:spPr>
      </p:pic>
      <p:sp>
        <p:nvSpPr>
          <p:cNvPr id="31" name="TextBox 30"/>
          <p:cNvSpPr txBox="1"/>
          <p:nvPr/>
        </p:nvSpPr>
        <p:spPr>
          <a:xfrm rot="398114">
            <a:off x="5471803" y="3210183"/>
            <a:ext cx="1890005" cy="707886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chemeClr val="accent2">
                    <a:lumMod val="75000"/>
                  </a:schemeClr>
                </a:solidFill>
                <a:hlinkClick r:id="rId21" action="ppaction://hlinkfile"/>
              </a:rPr>
              <a:t>КОНТРОЛЬНАЯ РАБОТА</a:t>
            </a:r>
            <a:endParaRPr lang="ru-RU" sz="2000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7072330" y="1285860"/>
            <a:ext cx="1785950" cy="1754326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chemeClr val="bg2"/>
                </a:solidFill>
                <a:hlinkClick r:id="rId22" action="ppaction://hlinkfile"/>
              </a:rPr>
              <a:t>Пакет преподавателя. Критерии оценки к контрольной работе</a:t>
            </a:r>
            <a:endParaRPr lang="ru-RU" dirty="0">
              <a:solidFill>
                <a:schemeClr val="bg2"/>
              </a:solidFill>
            </a:endParaRPr>
          </a:p>
        </p:txBody>
      </p:sp>
      <p:sp>
        <p:nvSpPr>
          <p:cNvPr id="32" name="Блок-схема: альтернативный процесс 31"/>
          <p:cNvSpPr/>
          <p:nvPr/>
        </p:nvSpPr>
        <p:spPr>
          <a:xfrm>
            <a:off x="0" y="5643578"/>
            <a:ext cx="3357586" cy="500066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514350" indent="-514350"/>
            <a:r>
              <a:rPr lang="ru-RU" sz="1600" dirty="0" smtClean="0">
                <a:latin typeface="Times New Roman" pitchFamily="18" charset="0"/>
                <a:cs typeface="Times New Roman" pitchFamily="18" charset="0"/>
                <a:hlinkClick r:id="rId15" action="ppaction://hlinksldjump"/>
              </a:rPr>
              <a:t>Список использованных источников информации</a:t>
            </a:r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med">
    <p:wheel spokes="1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1472" y="2857496"/>
            <a:ext cx="8229600" cy="1143000"/>
          </a:xfrm>
        </p:spPr>
        <p:txBody>
          <a:bodyPr>
            <a:normAutofit/>
          </a:bodyPr>
          <a:lstStyle/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Список использованных источников информации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4071942"/>
            <a:ext cx="8229600" cy="2054221"/>
          </a:xfrm>
        </p:spPr>
        <p:txBody>
          <a:bodyPr>
            <a:normAutofit lnSpcReduction="10000"/>
          </a:bodyPr>
          <a:lstStyle/>
          <a:p>
            <a:r>
              <a:rPr lang="en-US" sz="1600" dirty="0" smtClean="0">
                <a:latin typeface="Times New Roman" pitchFamily="18" charset="0"/>
                <a:cs typeface="Times New Roman" pitchFamily="18" charset="0"/>
                <a:hlinkClick r:id="rId2"/>
              </a:rPr>
              <a:t>https://studfiles.net/preview/5453158/</a:t>
            </a:r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1600" dirty="0" smtClean="0">
                <a:latin typeface="Times New Roman" pitchFamily="18" charset="0"/>
                <a:cs typeface="Times New Roman" pitchFamily="18" charset="0"/>
                <a:hlinkClick r:id="rId3"/>
              </a:rPr>
              <a:t>https://studfiles.net/preview/4614792/page:12/</a:t>
            </a:r>
            <a:endParaRPr lang="en-US" sz="16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1600" dirty="0" smtClean="0">
                <a:latin typeface="Times New Roman" pitchFamily="18" charset="0"/>
                <a:cs typeface="Times New Roman" pitchFamily="18" charset="0"/>
                <a:hlinkClick r:id="rId4"/>
              </a:rPr>
              <a:t>https://studfiles.net/preview/5584561/page:9/</a:t>
            </a:r>
            <a:endParaRPr lang="en-US" sz="16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1600" dirty="0" smtClean="0">
                <a:latin typeface="Times New Roman" pitchFamily="18" charset="0"/>
                <a:cs typeface="Times New Roman" pitchFamily="18" charset="0"/>
                <a:hlinkClick r:id="rId5"/>
              </a:rPr>
              <a:t>https://amur.pro/blog/chto_takoe_monitor_119/</a:t>
            </a:r>
            <a:endParaRPr lang="en-US" sz="16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1600" dirty="0" smtClean="0">
                <a:latin typeface="Times New Roman" pitchFamily="18" charset="0"/>
                <a:cs typeface="Times New Roman" pitchFamily="18" charset="0"/>
                <a:hlinkClick r:id="rId6"/>
              </a:rPr>
              <a:t>https://ru.wikipedia.org/wiki/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  <a:hlinkClick r:id="rId6"/>
              </a:rPr>
              <a:t>Принтер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r>
              <a:rPr lang="en-US" sz="1600" dirty="0" smtClean="0">
                <a:latin typeface="Times New Roman" pitchFamily="18" charset="0"/>
                <a:cs typeface="Times New Roman" pitchFamily="18" charset="0"/>
                <a:hlinkClick r:id="rId7"/>
              </a:rPr>
              <a:t>https://ru.wikipedia.org/wiki/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  <a:hlinkClick r:id="rId7"/>
              </a:rPr>
              <a:t>Звуковая_колонка</a:t>
            </a:r>
            <a:endParaRPr lang="en-US" sz="16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1600" dirty="0" smtClean="0">
                <a:latin typeface="Times New Roman" pitchFamily="18" charset="0"/>
                <a:cs typeface="Times New Roman" pitchFamily="18" charset="0"/>
                <a:hlinkClick r:id="rId8"/>
              </a:rPr>
              <a:t>https://kareliyanews.ru/vidy-kolonok-i-akusticheskix-sistem/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Управляющая кнопка: домой 3">
            <a:hlinkClick r:id="" action="ppaction://hlinkshowjump?jump=endshow" highlightClick="1"/>
          </p:cNvPr>
          <p:cNvSpPr/>
          <p:nvPr/>
        </p:nvSpPr>
        <p:spPr>
          <a:xfrm>
            <a:off x="8358214" y="6072206"/>
            <a:ext cx="500066" cy="500066"/>
          </a:xfrm>
          <a:prstGeom prst="actionButtonHome">
            <a:avLst/>
          </a:prstGeom>
          <a:solidFill>
            <a:schemeClr val="bg1"/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" name="Рисунок 4" descr="ДУМАЙ.jpg">
            <a:hlinkClick r:id="rId9" action="ppaction://hlinkfile"/>
          </p:cNvPr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928662" y="285728"/>
            <a:ext cx="2892542" cy="250033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4429124" y="500042"/>
            <a:ext cx="300039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rgbClr val="FF0000"/>
                </a:solidFill>
              </a:rPr>
              <a:t>ОТВЕТЫ ВСЕ ПРАВИЛЬНЫЕ?</a:t>
            </a:r>
          </a:p>
          <a:p>
            <a:r>
              <a:rPr lang="ru-RU" dirty="0" smtClean="0">
                <a:solidFill>
                  <a:srgbClr val="FF0000"/>
                </a:solidFill>
              </a:rPr>
              <a:t>ПЕРЕХОДИ ПО СТРЕЛКЕ</a:t>
            </a:r>
          </a:p>
          <a:p>
            <a:r>
              <a:rPr lang="ru-RU" dirty="0" smtClean="0">
                <a:solidFill>
                  <a:srgbClr val="FF0000"/>
                </a:solidFill>
              </a:rPr>
              <a:t> 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9" name="Стрелка вправо 8">
            <a:hlinkClick r:id="rId11" action="ppaction://hlinkfile"/>
          </p:cNvPr>
          <p:cNvSpPr/>
          <p:nvPr/>
        </p:nvSpPr>
        <p:spPr>
          <a:xfrm>
            <a:off x="5143504" y="1214422"/>
            <a:ext cx="1500198" cy="1214446"/>
          </a:xfrm>
          <a:prstGeom prst="rightArrow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spd="med">
    <p:wheel spokes="1"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slide_1сабитова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 rot="21298383">
            <a:off x="3286116" y="2643182"/>
            <a:ext cx="857256" cy="369332"/>
          </a:xfrm>
          <a:prstGeom prst="rect">
            <a:avLst/>
          </a:prstGeom>
          <a:solidFill>
            <a:srgbClr val="BB7C4D"/>
          </a:solidFill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FFCCCC"/>
                </a:solidFill>
              </a:rPr>
              <a:t>40 лет</a:t>
            </a:r>
            <a:endParaRPr lang="ru-RU" b="1" dirty="0">
              <a:solidFill>
                <a:srgbClr val="FFCCCC"/>
              </a:solidFill>
            </a:endParaRPr>
          </a:p>
        </p:txBody>
      </p:sp>
    </p:spTree>
  </p:cSld>
  <p:clrMapOvr>
    <a:masterClrMapping/>
  </p:clrMapOvr>
  <p:transition spd="med">
    <p:wheel spokes="1"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5929322" cy="2143116"/>
          </a:xfrm>
          <a:gradFill>
            <a:gsLst>
              <a:gs pos="0">
                <a:srgbClr val="000000"/>
              </a:gs>
              <a:gs pos="39999">
                <a:srgbClr val="0A128C"/>
              </a:gs>
              <a:gs pos="70000">
                <a:srgbClr val="181CC7"/>
              </a:gs>
              <a:gs pos="88000">
                <a:srgbClr val="7005D4"/>
              </a:gs>
              <a:gs pos="100000">
                <a:srgbClr val="8C3D91"/>
              </a:gs>
            </a:gsLst>
            <a:lin ang="2700000" scaled="0"/>
          </a:gradFill>
        </p:spPr>
        <p:txBody>
          <a:bodyPr>
            <a:normAutofit/>
          </a:bodyPr>
          <a:lstStyle/>
          <a:p>
            <a:r>
              <a:rPr lang="ru-RU" sz="2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  2018 года </a:t>
            </a:r>
            <a:r>
              <a:rPr lang="ru-RU" sz="20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Сабитова</a:t>
            </a:r>
            <a:r>
              <a:rPr lang="ru-RU" sz="2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Наиля</a:t>
            </a:r>
            <a:r>
              <a:rPr lang="ru-RU" sz="2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Садретдиновна</a:t>
            </a:r>
            <a:r>
              <a:rPr lang="ru-RU" sz="2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- преподаватель дисциплин «Информатика»  и «Информационные технологии в профессиональной деятельности» в ГАПОУ «Буинское медицинское училище»</a:t>
            </a:r>
            <a:endParaRPr lang="ru-RU" sz="20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Управляющая кнопка: домой 2">
            <a:hlinkClick r:id="rId3" action="ppaction://hlinksldjump" highlightClick="1"/>
          </p:cNvPr>
          <p:cNvSpPr/>
          <p:nvPr/>
        </p:nvSpPr>
        <p:spPr>
          <a:xfrm>
            <a:off x="8358214" y="6357934"/>
            <a:ext cx="500066" cy="500066"/>
          </a:xfrm>
          <a:prstGeom prst="actionButtonHome">
            <a:avLst/>
          </a:prstGeom>
          <a:solidFill>
            <a:schemeClr val="bg1"/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spd="med">
    <p:wheel spokes="1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Рисунок 23" descr="i (3)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86116" y="2071678"/>
            <a:ext cx="3857625" cy="3429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643702" y="5429262"/>
            <a:ext cx="45719" cy="45719"/>
          </a:xfrm>
        </p:spPr>
        <p:txBody>
          <a:bodyPr>
            <a:normAutofit fontScale="25000" lnSpcReduction="20000"/>
          </a:bodyPr>
          <a:lstStyle/>
          <a:p>
            <a:pPr marL="514350" indent="-514350"/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Управляющая кнопка: домой 4">
            <a:hlinkClick r:id="" action="ppaction://hlinkshowjump?jump=endshow" highlightClick="1"/>
          </p:cNvPr>
          <p:cNvSpPr/>
          <p:nvPr/>
        </p:nvSpPr>
        <p:spPr>
          <a:xfrm>
            <a:off x="8286776" y="6000768"/>
            <a:ext cx="500066" cy="571504"/>
          </a:xfrm>
          <a:prstGeom prst="actionButtonHome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Блок-схема: альтернативный процесс 5"/>
          <p:cNvSpPr/>
          <p:nvPr/>
        </p:nvSpPr>
        <p:spPr>
          <a:xfrm>
            <a:off x="0" y="2143116"/>
            <a:ext cx="3357586" cy="357190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>
                <a:latin typeface="Times New Roman" pitchFamily="18" charset="0"/>
                <a:cs typeface="Times New Roman" pitchFamily="18" charset="0"/>
                <a:hlinkClick r:id="rId4" action="ppaction://hlinksldjump"/>
              </a:rPr>
              <a:t>Системный блок</a:t>
            </a:r>
            <a:endParaRPr lang="ru-RU" sz="1600" dirty="0"/>
          </a:p>
        </p:txBody>
      </p:sp>
      <p:sp>
        <p:nvSpPr>
          <p:cNvPr id="8" name="Блок-схема: альтернативный процесс 7"/>
          <p:cNvSpPr/>
          <p:nvPr/>
        </p:nvSpPr>
        <p:spPr>
          <a:xfrm>
            <a:off x="0" y="1785926"/>
            <a:ext cx="3357586" cy="357190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>
                <a:latin typeface="Times New Roman" pitchFamily="18" charset="0"/>
                <a:cs typeface="Times New Roman" pitchFamily="18" charset="0"/>
                <a:hlinkClick r:id="rId5" action="ppaction://hlinksldjump"/>
              </a:rPr>
              <a:t>Введение</a:t>
            </a:r>
            <a:endParaRPr lang="ru-RU" sz="1600" dirty="0"/>
          </a:p>
        </p:txBody>
      </p:sp>
      <p:sp>
        <p:nvSpPr>
          <p:cNvPr id="9" name="Блок-схема: альтернативный процесс 8">
            <a:hlinkClick r:id="rId6" action="ppaction://hlinksldjump"/>
          </p:cNvPr>
          <p:cNvSpPr/>
          <p:nvPr/>
        </p:nvSpPr>
        <p:spPr>
          <a:xfrm>
            <a:off x="0" y="4071942"/>
            <a:ext cx="3357586" cy="357190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>
                <a:latin typeface="Times New Roman" pitchFamily="18" charset="0"/>
                <a:cs typeface="Times New Roman" pitchFamily="18" charset="0"/>
                <a:hlinkClick r:id="rId6" action="ppaction://hlinksldjump"/>
              </a:rPr>
              <a:t>Монитор(дисплей) </a:t>
            </a:r>
            <a:endParaRPr lang="ru-RU" sz="1600" dirty="0"/>
          </a:p>
        </p:txBody>
      </p:sp>
      <p:sp>
        <p:nvSpPr>
          <p:cNvPr id="10" name="Блок-схема: альтернативный процесс 9">
            <a:hlinkClick r:id="rId7" action="ppaction://hlinksldjump"/>
          </p:cNvPr>
          <p:cNvSpPr/>
          <p:nvPr/>
        </p:nvSpPr>
        <p:spPr>
          <a:xfrm>
            <a:off x="1071538" y="2500306"/>
            <a:ext cx="2286016" cy="285752"/>
          </a:xfrm>
          <a:prstGeom prst="flowChartAlternateProcess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 smtClean="0">
                <a:latin typeface="Times New Roman" pitchFamily="18" charset="0"/>
                <a:cs typeface="Times New Roman" pitchFamily="18" charset="0"/>
                <a:hlinkClick r:id="rId7" action="ppaction://hlinksldjump"/>
              </a:rPr>
              <a:t>Системный</a:t>
            </a:r>
            <a:r>
              <a:rPr lang="ru-RU" dirty="0" smtClean="0">
                <a:latin typeface="Times New Roman" pitchFamily="18" charset="0"/>
                <a:cs typeface="Times New Roman" pitchFamily="18" charset="0"/>
                <a:hlinkClick r:id="rId7" action="ppaction://hlinksldjump"/>
              </a:rPr>
              <a:t> 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  <a:hlinkClick r:id="rId7" action="ppaction://hlinksldjump"/>
              </a:rPr>
              <a:t>блок</a:t>
            </a:r>
            <a:endParaRPr lang="ru-RU" sz="1200" dirty="0"/>
          </a:p>
        </p:txBody>
      </p:sp>
      <p:sp>
        <p:nvSpPr>
          <p:cNvPr id="11" name="Блок-схема: альтернативный процесс 10">
            <a:hlinkClick r:id="rId8" action="ppaction://hlinksldjump"/>
          </p:cNvPr>
          <p:cNvSpPr/>
          <p:nvPr/>
        </p:nvSpPr>
        <p:spPr>
          <a:xfrm>
            <a:off x="1071538" y="3357562"/>
            <a:ext cx="2286016" cy="357190"/>
          </a:xfrm>
          <a:prstGeom prst="flowChartAlternateProcess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marL="0" lvl="1" algn="ctr"/>
            <a:r>
              <a:rPr lang="ru-RU" sz="1200" dirty="0" smtClean="0">
                <a:latin typeface="Times New Roman" pitchFamily="18" charset="0"/>
                <a:cs typeface="Times New Roman" pitchFamily="18" charset="0"/>
                <a:hlinkClick r:id="rId8" action="ppaction://hlinksldjump"/>
              </a:rPr>
              <a:t>Оперативное запоминающее устройство</a:t>
            </a:r>
            <a:endParaRPr lang="ru-RU" sz="12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Блок-схема: альтернативный процесс 11"/>
          <p:cNvSpPr/>
          <p:nvPr/>
        </p:nvSpPr>
        <p:spPr>
          <a:xfrm>
            <a:off x="1071538" y="3071810"/>
            <a:ext cx="2286016" cy="285752"/>
          </a:xfrm>
          <a:prstGeom prst="flowChartAlternateProcess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lvl="1" algn="ctr"/>
            <a:r>
              <a:rPr lang="ru-RU" sz="1200" dirty="0" smtClean="0">
                <a:latin typeface="Times New Roman" pitchFamily="18" charset="0"/>
                <a:cs typeface="Times New Roman" pitchFamily="18" charset="0"/>
                <a:hlinkClick r:id="rId9" action="ppaction://hlinksldjump"/>
              </a:rPr>
              <a:t>Центральный процессор</a:t>
            </a:r>
            <a:endParaRPr lang="ru-RU" sz="12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Блок-схема: альтернативный процесс 12"/>
          <p:cNvSpPr/>
          <p:nvPr/>
        </p:nvSpPr>
        <p:spPr>
          <a:xfrm>
            <a:off x="1071538" y="2786058"/>
            <a:ext cx="2286016" cy="285752"/>
          </a:xfrm>
          <a:prstGeom prst="flowChartAlternateProcess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lvl="1" algn="ctr"/>
            <a:r>
              <a:rPr lang="ru-RU" sz="1200" dirty="0" smtClean="0">
                <a:latin typeface="Times New Roman" pitchFamily="18" charset="0"/>
                <a:cs typeface="Times New Roman" pitchFamily="18" charset="0"/>
                <a:hlinkClick r:id="rId10" action="ppaction://hlinksldjump"/>
              </a:rPr>
              <a:t>Материнская плата</a:t>
            </a:r>
            <a:endParaRPr lang="ru-RU" sz="12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Блок-схема: альтернативный процесс 13"/>
          <p:cNvSpPr/>
          <p:nvPr/>
        </p:nvSpPr>
        <p:spPr>
          <a:xfrm>
            <a:off x="1071538" y="3714752"/>
            <a:ext cx="2286016" cy="357190"/>
          </a:xfrm>
          <a:prstGeom prst="flowChartAlternateProcess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lvl="1" algn="ctr"/>
            <a:r>
              <a:rPr lang="ru-RU" sz="1200" dirty="0" smtClean="0">
                <a:latin typeface="Times New Roman" pitchFamily="18" charset="0"/>
                <a:cs typeface="Times New Roman" pitchFamily="18" charset="0"/>
                <a:hlinkClick r:id="rId11" action="ppaction://hlinksldjump"/>
              </a:rPr>
              <a:t>Накопитель</a:t>
            </a:r>
            <a:endParaRPr lang="ru-RU" sz="12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Блок-схема: альтернативный процесс 14"/>
          <p:cNvSpPr/>
          <p:nvPr/>
        </p:nvSpPr>
        <p:spPr>
          <a:xfrm>
            <a:off x="0" y="4786322"/>
            <a:ext cx="3357586" cy="285752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514350" indent="-514350" algn="ctr"/>
            <a:r>
              <a:rPr lang="ru-RU" sz="1600" dirty="0" smtClean="0">
                <a:latin typeface="Times New Roman" pitchFamily="18" charset="0"/>
                <a:cs typeface="Times New Roman" pitchFamily="18" charset="0"/>
                <a:hlinkClick r:id="rId12" action="ppaction://hlinksldjump"/>
              </a:rPr>
              <a:t>Манипулятор мышь </a:t>
            </a:r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Блок-схема: альтернативный процесс 15"/>
          <p:cNvSpPr/>
          <p:nvPr/>
        </p:nvSpPr>
        <p:spPr>
          <a:xfrm>
            <a:off x="0" y="4429132"/>
            <a:ext cx="3357586" cy="357190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514350" indent="-514350" algn="ctr"/>
            <a:r>
              <a:rPr lang="ru-RU" sz="1600" dirty="0" smtClean="0">
                <a:latin typeface="Times New Roman" pitchFamily="18" charset="0"/>
                <a:cs typeface="Times New Roman" pitchFamily="18" charset="0"/>
                <a:hlinkClick r:id="rId13" action="ppaction://hlinksldjump"/>
              </a:rPr>
              <a:t>Клавиатура</a:t>
            </a:r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Блок-схема: альтернативный процесс 17">
            <a:hlinkClick r:id="rId14" action="ppaction://hlinksldjump"/>
          </p:cNvPr>
          <p:cNvSpPr/>
          <p:nvPr/>
        </p:nvSpPr>
        <p:spPr>
          <a:xfrm>
            <a:off x="0" y="5072074"/>
            <a:ext cx="3357586" cy="285752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>
                <a:hlinkClick r:id="rId14" action="ppaction://hlinksldjump"/>
              </a:rPr>
              <a:t>Колонки</a:t>
            </a:r>
            <a:endParaRPr lang="ru-RU" sz="1600" dirty="0"/>
          </a:p>
        </p:txBody>
      </p:sp>
      <p:sp>
        <p:nvSpPr>
          <p:cNvPr id="19" name="Блок-схема: альтернативный процесс 18"/>
          <p:cNvSpPr/>
          <p:nvPr/>
        </p:nvSpPr>
        <p:spPr>
          <a:xfrm>
            <a:off x="0" y="5715016"/>
            <a:ext cx="3357586" cy="500066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514350" indent="-514350"/>
            <a:r>
              <a:rPr lang="ru-RU" sz="1600" dirty="0" smtClean="0">
                <a:latin typeface="Times New Roman" pitchFamily="18" charset="0"/>
                <a:cs typeface="Times New Roman" pitchFamily="18" charset="0"/>
                <a:hlinkClick r:id="rId15" action="ppaction://hlinksldjump"/>
              </a:rPr>
              <a:t>Список использованных источников информации</a:t>
            </a:r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Блок-схема: альтернативный процесс 19"/>
          <p:cNvSpPr/>
          <p:nvPr/>
        </p:nvSpPr>
        <p:spPr>
          <a:xfrm>
            <a:off x="0" y="5357826"/>
            <a:ext cx="3357586" cy="285752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>
                <a:latin typeface="Times New Roman" pitchFamily="18" charset="0"/>
                <a:cs typeface="Times New Roman" pitchFamily="18" charset="0"/>
                <a:hlinkClick r:id="rId16" action="ppaction://hlinksldjump"/>
              </a:rPr>
              <a:t>Принтер</a:t>
            </a:r>
            <a:endParaRPr lang="ru-RU" sz="1600" dirty="0"/>
          </a:p>
        </p:txBody>
      </p:sp>
      <p:sp>
        <p:nvSpPr>
          <p:cNvPr id="26" name="Блок-схема: ссылка на другую страницу 25">
            <a:hlinkClick r:id="rId17"/>
          </p:cNvPr>
          <p:cNvSpPr/>
          <p:nvPr/>
        </p:nvSpPr>
        <p:spPr>
          <a:xfrm>
            <a:off x="3357554" y="1142984"/>
            <a:ext cx="1928826" cy="714380"/>
          </a:xfrm>
          <a:prstGeom prst="flowChartOffpage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600" dirty="0" smtClean="0"/>
          </a:p>
          <a:p>
            <a:pPr algn="ctr"/>
            <a:r>
              <a:rPr lang="ru-RU" sz="1600" dirty="0" smtClean="0">
                <a:hlinkClick r:id="rId18" action="ppaction://hlinkfile"/>
              </a:rPr>
              <a:t>Введение  к учебнику</a:t>
            </a:r>
            <a:endParaRPr lang="ru-RU" sz="1600" dirty="0" smtClean="0"/>
          </a:p>
          <a:p>
            <a:pPr algn="ctr"/>
            <a:endParaRPr lang="ru-RU" sz="1200" b="1" dirty="0"/>
          </a:p>
        </p:txBody>
      </p:sp>
      <p:sp>
        <p:nvSpPr>
          <p:cNvPr id="27" name="Блок-схема: ссылка на другую страницу 26"/>
          <p:cNvSpPr/>
          <p:nvPr/>
        </p:nvSpPr>
        <p:spPr>
          <a:xfrm>
            <a:off x="642910" y="1142984"/>
            <a:ext cx="2071702" cy="571504"/>
          </a:xfrm>
          <a:prstGeom prst="flowChartOffpage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/>
              <a:t>Разделы учебника</a:t>
            </a:r>
            <a:endParaRPr lang="ru-RU" sz="1600" b="1" dirty="0"/>
          </a:p>
        </p:txBody>
      </p:sp>
      <p:sp>
        <p:nvSpPr>
          <p:cNvPr id="28" name="Блок-схема: ссылка на другую страницу 27">
            <a:hlinkClick r:id="rId19" action="ppaction://hlinksldjump"/>
          </p:cNvPr>
          <p:cNvSpPr/>
          <p:nvPr/>
        </p:nvSpPr>
        <p:spPr>
          <a:xfrm>
            <a:off x="5500694" y="1142984"/>
            <a:ext cx="1643074" cy="857256"/>
          </a:xfrm>
          <a:prstGeom prst="flowChartOffpage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>
                <a:hlinkClick r:id="rId19" action="ppaction://hlinksldjump"/>
              </a:rPr>
              <a:t>Об  авторе</a:t>
            </a:r>
            <a:endParaRPr lang="ru-RU" sz="1600" dirty="0"/>
          </a:p>
        </p:txBody>
      </p:sp>
      <p:sp>
        <p:nvSpPr>
          <p:cNvPr id="30" name="Блок-схема: ссылка на другую страницу 29"/>
          <p:cNvSpPr/>
          <p:nvPr/>
        </p:nvSpPr>
        <p:spPr>
          <a:xfrm>
            <a:off x="7286644" y="1142984"/>
            <a:ext cx="1714512" cy="1071570"/>
          </a:xfrm>
          <a:prstGeom prst="flowChartOffpage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>
                <a:hlinkClick r:id="rId15" action="ppaction://hlinksldjump"/>
              </a:rPr>
              <a:t>Дополнительные источники информации</a:t>
            </a:r>
            <a:endParaRPr lang="ru-RU" sz="1600" dirty="0"/>
          </a:p>
        </p:txBody>
      </p:sp>
      <p:sp>
        <p:nvSpPr>
          <p:cNvPr id="33" name="Прямоугольник 32"/>
          <p:cNvSpPr/>
          <p:nvPr/>
        </p:nvSpPr>
        <p:spPr>
          <a:xfrm>
            <a:off x="1714480" y="714356"/>
            <a:ext cx="5857916" cy="400110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/>
          <a:p>
            <a:pPr algn="ctr">
              <a:spcBef>
                <a:spcPct val="0"/>
              </a:spcBef>
            </a:pPr>
            <a:r>
              <a:rPr lang="ru-RU" sz="2000" b="1" i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Аппаратное обеспечение современного ПК</a:t>
            </a:r>
            <a:endParaRPr lang="ru-RU" sz="2000" b="1" i="1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2071670" y="285728"/>
            <a:ext cx="49292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/>
              <a:t>      Электронный учебник  для учащихся СПО</a:t>
            </a:r>
            <a:endParaRPr lang="ru-RU" b="1" dirty="0"/>
          </a:p>
        </p:txBody>
      </p:sp>
      <p:pic>
        <p:nvPicPr>
          <p:cNvPr id="4" name="Рисунок 3" descr="92W61jz8.png"/>
          <p:cNvPicPr>
            <a:picLocks noChangeAspect="1"/>
          </p:cNvPicPr>
          <p:nvPr/>
        </p:nvPicPr>
        <p:blipFill>
          <a:blip r:embed="rId20" cstate="print"/>
          <a:stretch>
            <a:fillRect/>
          </a:stretch>
        </p:blipFill>
        <p:spPr>
          <a:xfrm>
            <a:off x="6643670" y="2285992"/>
            <a:ext cx="2500330" cy="2619004"/>
          </a:xfrm>
          <a:prstGeom prst="rect">
            <a:avLst/>
          </a:prstGeom>
        </p:spPr>
      </p:pic>
      <p:sp>
        <p:nvSpPr>
          <p:cNvPr id="25" name="Блок-схема: ссылка на другую страницу 24"/>
          <p:cNvSpPr/>
          <p:nvPr/>
        </p:nvSpPr>
        <p:spPr>
          <a:xfrm>
            <a:off x="3786182" y="5500702"/>
            <a:ext cx="2000264" cy="1071570"/>
          </a:xfrm>
          <a:prstGeom prst="flowChartOffpage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hlinkClick r:id="rId21" action="ppaction://hlinkfile"/>
              </a:rPr>
              <a:t>Контрольно-оценочные материалы</a:t>
            </a:r>
            <a:endParaRPr lang="ru-RU" sz="1600" dirty="0" smtClean="0"/>
          </a:p>
        </p:txBody>
      </p:sp>
      <p:pic>
        <p:nvPicPr>
          <p:cNvPr id="1027" name="Picture 3" descr="C:\Users\Root\Documents\Сабитова Н.С\Методические разработки\Учебник\ДУМАЙ.jpg">
            <a:hlinkClick r:id="rId22" action="ppaction://hlinkfile"/>
          </p:cNvPr>
          <p:cNvPicPr>
            <a:picLocks noChangeAspect="1" noChangeArrowheads="1"/>
          </p:cNvPicPr>
          <p:nvPr/>
        </p:nvPicPr>
        <p:blipFill>
          <a:blip r:embed="rId23" cstate="print"/>
          <a:srcRect/>
          <a:stretch>
            <a:fillRect/>
          </a:stretch>
        </p:blipFill>
        <p:spPr bwMode="auto">
          <a:xfrm rot="968883">
            <a:off x="5915163" y="4982937"/>
            <a:ext cx="1668773" cy="1676067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wheel spokes="1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img-8E6tfb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14480" y="3643314"/>
            <a:ext cx="4454769" cy="271464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7158" y="285728"/>
            <a:ext cx="8229600" cy="1143000"/>
          </a:xfrm>
        </p:spPr>
        <p:txBody>
          <a:bodyPr>
            <a:normAutofit/>
          </a:bodyPr>
          <a:lstStyle/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Введение 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  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96" y="1000108"/>
            <a:ext cx="8229600" cy="3000396"/>
          </a:xfrm>
        </p:spPr>
        <p:txBody>
          <a:bodyPr>
            <a:normAutofit/>
          </a:bodyPr>
          <a:lstStyle/>
          <a:p>
            <a:pPr algn="just">
              <a:buNone/>
            </a:pPr>
            <a:r>
              <a:rPr lang="ru-RU" sz="1600" b="1" i="1" dirty="0">
                <a:latin typeface="Times New Roman" pitchFamily="18" charset="0"/>
                <a:cs typeface="Times New Roman" pitchFamily="18" charset="0"/>
              </a:rPr>
              <a:t>Персональным компьютером 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(ПК) называют электронную вычислительную машину </a:t>
            </a:r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ЭВМ), рассчитанную на одного пользователя и управляемую одним человеком.</a:t>
            </a:r>
          </a:p>
          <a:p>
            <a:pPr algn="just">
              <a:buNone/>
            </a:pPr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Под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1600" b="1" i="1" dirty="0">
                <a:latin typeface="Times New Roman" pitchFamily="18" charset="0"/>
                <a:cs typeface="Times New Roman" pitchFamily="18" charset="0"/>
              </a:rPr>
              <a:t>аппаратным обеспечением 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понимают обычно все узлы, модули и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блоки, </a:t>
            </a:r>
          </a:p>
          <a:p>
            <a:pPr algn="just">
              <a:buNone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составляющие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компьютер или компьютерную систему. В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современных </a:t>
            </a:r>
          </a:p>
          <a:p>
            <a:pPr algn="just">
              <a:buNone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компьютерах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используется так называемая «открытая архитектура», т.е. состав </a:t>
            </a:r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аппаратного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обеспечения компьютера можно изменить, поменяв один из модулей,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или </a:t>
            </a:r>
          </a:p>
          <a:p>
            <a:pPr algn="just">
              <a:buNone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расширить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, вставив дополнительный модуль.</a:t>
            </a:r>
          </a:p>
          <a:p>
            <a:pPr algn="just">
              <a:buNone/>
            </a:pPr>
            <a:r>
              <a:rPr lang="ru-RU" sz="15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500" dirty="0" smtClean="0">
                <a:latin typeface="Times New Roman" pitchFamily="18" charset="0"/>
                <a:cs typeface="Times New Roman" pitchFamily="18" charset="0"/>
              </a:rPr>
            </a:br>
            <a:endParaRPr lang="ru-RU" sz="15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Управляющая кнопка: домой 5">
            <a:hlinkClick r:id="" action="ppaction://hlinkshowjump?jump=previousslide" highlightClick="1"/>
          </p:cNvPr>
          <p:cNvSpPr/>
          <p:nvPr/>
        </p:nvSpPr>
        <p:spPr>
          <a:xfrm>
            <a:off x="8358214" y="6072206"/>
            <a:ext cx="500066" cy="500066"/>
          </a:xfrm>
          <a:prstGeom prst="actionButtonHome">
            <a:avLst/>
          </a:prstGeom>
          <a:solidFill>
            <a:schemeClr val="bg1"/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spd="med">
    <p:wheel spokes="1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714356"/>
            <a:ext cx="8229600" cy="642942"/>
          </a:xfrm>
        </p:spPr>
        <p:txBody>
          <a:bodyPr>
            <a:normAutofit/>
          </a:bodyPr>
          <a:lstStyle/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Системный блок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 descr="img2 (1).jpg"/>
          <p:cNvPicPr>
            <a:picLocks noChangeAspect="1"/>
          </p:cNvPicPr>
          <p:nvPr/>
        </p:nvPicPr>
        <p:blipFill>
          <a:blip r:embed="rId2"/>
          <a:srcRect l="7812" t="21875" r="34766" b="20312"/>
          <a:stretch>
            <a:fillRect/>
          </a:stretch>
        </p:blipFill>
        <p:spPr>
          <a:xfrm>
            <a:off x="214282" y="1714488"/>
            <a:ext cx="3878890" cy="292895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 descr="main_view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57884" y="642918"/>
            <a:ext cx="2934617" cy="390420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Прямоугольник 5"/>
          <p:cNvSpPr/>
          <p:nvPr/>
        </p:nvSpPr>
        <p:spPr>
          <a:xfrm>
            <a:off x="1142976" y="5000636"/>
            <a:ext cx="2786082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ru-RU" sz="1600" b="1" i="1" dirty="0" smtClean="0">
                <a:latin typeface="Times New Roman" pitchFamily="18" charset="0"/>
                <a:cs typeface="Times New Roman" pitchFamily="18" charset="0"/>
              </a:rPr>
              <a:t>Основные характеристики:</a:t>
            </a:r>
          </a:p>
          <a:p>
            <a:pPr fontAlgn="base">
              <a:buFont typeface="Arial" pitchFamily="34" charset="0"/>
              <a:buChar char="•"/>
            </a:pPr>
            <a:r>
              <a:rPr lang="en-US" sz="1600" b="1" dirty="0" smtClean="0">
                <a:latin typeface="Times New Roman" pitchFamily="18" charset="0"/>
                <a:cs typeface="Times New Roman" pitchFamily="18" charset="0"/>
              </a:rPr>
              <a:t>​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 Материнская плата;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​</a:t>
            </a:r>
          </a:p>
          <a:p>
            <a:pPr fontAlgn="base">
              <a:buFont typeface="Arial" pitchFamily="34" charset="0"/>
              <a:buChar char="•"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 Рабочее положение;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​</a:t>
            </a:r>
          </a:p>
          <a:p>
            <a:pPr fontAlgn="base">
              <a:buFont typeface="Arial" pitchFamily="34" charset="0"/>
              <a:buChar char="•"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 Дизайн;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​</a:t>
            </a:r>
          </a:p>
          <a:p>
            <a:pPr fontAlgn="base">
              <a:buFont typeface="Arial" pitchFamily="34" charset="0"/>
              <a:buChar char="•"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 Габариты и вес.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​</a:t>
            </a:r>
            <a:endParaRPr lang="en-US" sz="1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857620" y="428604"/>
            <a:ext cx="1494320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100" dirty="0" smtClean="0">
                <a:latin typeface="Times New Roman" pitchFamily="18" charset="0"/>
                <a:cs typeface="Times New Roman" pitchFamily="18" charset="0"/>
              </a:rPr>
              <a:t>Основные устройства</a:t>
            </a:r>
            <a:endParaRPr lang="ru-RU" sz="1100" dirty="0"/>
          </a:p>
        </p:txBody>
      </p:sp>
      <p:sp>
        <p:nvSpPr>
          <p:cNvPr id="8" name="Управляющая кнопка: домой 7">
            <a:hlinkClick r:id="rId4" action="ppaction://hlinksldjump" highlightClick="1"/>
          </p:cNvPr>
          <p:cNvSpPr/>
          <p:nvPr/>
        </p:nvSpPr>
        <p:spPr>
          <a:xfrm>
            <a:off x="8072462" y="5786454"/>
            <a:ext cx="714380" cy="785818"/>
          </a:xfrm>
          <a:prstGeom prst="actionButtonHome">
            <a:avLst/>
          </a:prstGeom>
          <a:solidFill>
            <a:schemeClr val="bg1"/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5643570" y="6000768"/>
            <a:ext cx="2000264" cy="642918"/>
          </a:xfrm>
          <a:prstGeom prst="roundRect">
            <a:avLst/>
          </a:prstGeom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5643570" y="5214950"/>
            <a:ext cx="2000264" cy="642918"/>
          </a:xfrm>
          <a:prstGeom prst="roundRect">
            <a:avLst/>
          </a:prstGeom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TextBox 11"/>
          <p:cNvSpPr txBox="1"/>
          <p:nvPr/>
        </p:nvSpPr>
        <p:spPr>
          <a:xfrm>
            <a:off x="5857884" y="6143644"/>
            <a:ext cx="164307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b="1" dirty="0" smtClean="0">
                <a:solidFill>
                  <a:schemeClr val="accent6">
                    <a:lumMod val="50000"/>
                  </a:schemeClr>
                </a:solidFill>
                <a:hlinkClick r:id="rId5" action="ppaction://hlinkfile"/>
              </a:rPr>
              <a:t>Проверь себя</a:t>
            </a:r>
            <a:endParaRPr lang="ru-RU" sz="1200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5929322" y="5286388"/>
            <a:ext cx="135732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b="1" dirty="0" smtClean="0">
                <a:solidFill>
                  <a:schemeClr val="accent6">
                    <a:lumMod val="50000"/>
                  </a:schemeClr>
                </a:solidFill>
                <a:hlinkClick r:id="rId6" action="ppaction://hlinkfile"/>
              </a:rPr>
              <a:t>Теоретический материал</a:t>
            </a:r>
            <a:endParaRPr lang="ru-RU" sz="1200" b="1" dirty="0">
              <a:solidFill>
                <a:schemeClr val="accent6">
                  <a:lumMod val="50000"/>
                </a:schemeClr>
              </a:solidFill>
            </a:endParaRPr>
          </a:p>
        </p:txBody>
      </p:sp>
    </p:spTree>
  </p:cSld>
  <p:clrMapOvr>
    <a:masterClrMapping/>
  </p:clrMapOvr>
  <p:transition spd="med">
    <p:wheel spokes="1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0034" y="714356"/>
            <a:ext cx="8143932" cy="2143140"/>
          </a:xfrm>
        </p:spPr>
        <p:txBody>
          <a:bodyPr/>
          <a:lstStyle/>
          <a:p>
            <a:pPr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Системный </a:t>
            </a:r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блок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– модуль компьютера, состоящий из материнской платы, центрального процессора, оперативного запоминающего устройства (ОЗУ), накопителей и других устройств.</a:t>
            </a:r>
          </a:p>
          <a:p>
            <a:pPr>
              <a:buNone/>
            </a:pP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3571868" y="2928934"/>
            <a:ext cx="1714512" cy="1071570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Системный блок</a:t>
            </a:r>
            <a:endParaRPr lang="ru-RU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500826" y="3857628"/>
            <a:ext cx="1571636" cy="928694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Материнская плата</a:t>
            </a:r>
            <a:endParaRPr lang="ru-RU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500430" y="4786322"/>
            <a:ext cx="1571636" cy="928694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Центральный процессор</a:t>
            </a:r>
            <a:endParaRPr lang="ru-RU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785786" y="3643314"/>
            <a:ext cx="1571636" cy="928694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Другие устройства</a:t>
            </a:r>
            <a:endParaRPr lang="ru-RU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214414" y="1643050"/>
            <a:ext cx="1571636" cy="928694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Накопители</a:t>
            </a:r>
            <a:endParaRPr lang="ru-RU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5857884" y="1643050"/>
            <a:ext cx="1571636" cy="928694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ОЗУ</a:t>
            </a:r>
            <a:endParaRPr lang="ru-RU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2" name="Прямая соединительная линия 11"/>
          <p:cNvCxnSpPr/>
          <p:nvPr/>
        </p:nvCxnSpPr>
        <p:spPr>
          <a:xfrm flipV="1">
            <a:off x="5000628" y="2285992"/>
            <a:ext cx="857256" cy="642942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 rot="10800000">
            <a:off x="2786050" y="2357430"/>
            <a:ext cx="928694" cy="571504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/>
          <p:cNvCxnSpPr>
            <a:endCxn id="7" idx="0"/>
          </p:cNvCxnSpPr>
          <p:nvPr/>
        </p:nvCxnSpPr>
        <p:spPr>
          <a:xfrm rot="5400000">
            <a:off x="3893339" y="4393413"/>
            <a:ext cx="785818" cy="158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/>
          <p:cNvCxnSpPr/>
          <p:nvPr/>
        </p:nvCxnSpPr>
        <p:spPr>
          <a:xfrm flipV="1">
            <a:off x="2357422" y="3643314"/>
            <a:ext cx="1214446" cy="285752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единительная линия 19"/>
          <p:cNvCxnSpPr/>
          <p:nvPr/>
        </p:nvCxnSpPr>
        <p:spPr>
          <a:xfrm>
            <a:off x="5286380" y="3786190"/>
            <a:ext cx="1214446" cy="35719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Скругленная соединительная линия 36"/>
          <p:cNvCxnSpPr/>
          <p:nvPr/>
        </p:nvCxnSpPr>
        <p:spPr>
          <a:xfrm rot="16200000" flipH="1">
            <a:off x="6750859" y="3036091"/>
            <a:ext cx="1285884" cy="357190"/>
          </a:xfrm>
          <a:prstGeom prst="curvedConnector3">
            <a:avLst>
              <a:gd name="adj1" fmla="val 50000"/>
            </a:avLst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Скругленная соединительная линия 38"/>
          <p:cNvCxnSpPr>
            <a:stCxn id="7" idx="3"/>
          </p:cNvCxnSpPr>
          <p:nvPr/>
        </p:nvCxnSpPr>
        <p:spPr>
          <a:xfrm flipV="1">
            <a:off x="5072066" y="4643446"/>
            <a:ext cx="1428760" cy="607223"/>
          </a:xfrm>
          <a:prstGeom prst="curvedConnector3">
            <a:avLst>
              <a:gd name="adj1" fmla="val 50000"/>
            </a:avLst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Прямоугольник 39"/>
          <p:cNvSpPr/>
          <p:nvPr/>
        </p:nvSpPr>
        <p:spPr>
          <a:xfrm>
            <a:off x="3643306" y="285728"/>
            <a:ext cx="1529586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100" dirty="0" smtClean="0">
                <a:latin typeface="Times New Roman" pitchFamily="18" charset="0"/>
                <a:cs typeface="Times New Roman" pitchFamily="18" charset="0"/>
              </a:rPr>
              <a:t>Основные устройства </a:t>
            </a:r>
            <a:endParaRPr lang="ru-RU" sz="1100" dirty="0"/>
          </a:p>
        </p:txBody>
      </p:sp>
      <p:sp>
        <p:nvSpPr>
          <p:cNvPr id="17" name="Управляющая кнопка: домой 16">
            <a:hlinkClick r:id="rId2" action="ppaction://hlinksldjump" highlightClick="1"/>
          </p:cNvPr>
          <p:cNvSpPr/>
          <p:nvPr/>
        </p:nvSpPr>
        <p:spPr>
          <a:xfrm>
            <a:off x="8358214" y="6072206"/>
            <a:ext cx="500066" cy="500066"/>
          </a:xfrm>
          <a:prstGeom prst="actionButtonHome">
            <a:avLst/>
          </a:prstGeom>
          <a:solidFill>
            <a:schemeClr val="bg1"/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spd="med">
    <p:wheel spokes="1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42910" y="1214422"/>
            <a:ext cx="7358114" cy="3500462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Материнская </a:t>
            </a:r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плата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– основной аппаратный компонент компьютера, где реализованы, в частности магистраль обмена, разъемы для центрального процессора, оперативной памяти, слоты расширения для установки контролеров внешних устройств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571868" y="357166"/>
            <a:ext cx="1529586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1100" dirty="0" smtClean="0">
                <a:latin typeface="Times New Roman" pitchFamily="18" charset="0"/>
                <a:cs typeface="Times New Roman" pitchFamily="18" charset="0"/>
              </a:rPr>
              <a:t>Основные устройства </a:t>
            </a:r>
            <a:endParaRPr lang="ru-RU" sz="1100" dirty="0"/>
          </a:p>
        </p:txBody>
      </p:sp>
      <p:pic>
        <p:nvPicPr>
          <p:cNvPr id="6" name="Рисунок 5" descr="0262802_2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642910" y="2214554"/>
            <a:ext cx="4143404" cy="364333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" name="Прямоугольник 6"/>
          <p:cNvSpPr/>
          <p:nvPr/>
        </p:nvSpPr>
        <p:spPr>
          <a:xfrm>
            <a:off x="5214942" y="3429000"/>
            <a:ext cx="3500462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i="1" dirty="0" smtClean="0">
                <a:latin typeface="Times New Roman" pitchFamily="18" charset="0"/>
                <a:cs typeface="Times New Roman" pitchFamily="18" charset="0"/>
              </a:rPr>
              <a:t>Основные характеристики:</a:t>
            </a:r>
            <a:endParaRPr lang="ru-RU" sz="16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Arial" pitchFamily="34" charset="0"/>
              <a:buChar char="•"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 Форм-фактор или типоразмер системной платы;</a:t>
            </a:r>
          </a:p>
          <a:p>
            <a:pPr>
              <a:buFont typeface="Arial" pitchFamily="34" charset="0"/>
              <a:buChar char="•"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 Процессорный интерфейс;</a:t>
            </a:r>
          </a:p>
          <a:p>
            <a:pPr>
              <a:buFont typeface="Arial" pitchFamily="34" charset="0"/>
              <a:buChar char="•"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 Шинные интерфейсы материнской платы;</a:t>
            </a:r>
          </a:p>
          <a:p>
            <a:pPr>
              <a:buFont typeface="Arial" pitchFamily="34" charset="0"/>
              <a:buChar char="•"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BIOS.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Управляющая кнопка: домой 7">
            <a:hlinkClick r:id="rId3" action="ppaction://hlinksldjump" highlightClick="1"/>
          </p:cNvPr>
          <p:cNvSpPr/>
          <p:nvPr/>
        </p:nvSpPr>
        <p:spPr>
          <a:xfrm>
            <a:off x="8358214" y="6072206"/>
            <a:ext cx="500066" cy="500066"/>
          </a:xfrm>
          <a:prstGeom prst="actionButtonHome">
            <a:avLst/>
          </a:prstGeom>
          <a:solidFill>
            <a:schemeClr val="bg1"/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5786446" y="5429264"/>
            <a:ext cx="2000264" cy="571480"/>
          </a:xfrm>
          <a:prstGeom prst="roundRect">
            <a:avLst>
              <a:gd name="adj" fmla="val 12973"/>
            </a:avLst>
          </a:prstGeom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5786446" y="6143644"/>
            <a:ext cx="2000264" cy="571504"/>
          </a:xfrm>
          <a:prstGeom prst="roundRect">
            <a:avLst>
              <a:gd name="adj" fmla="val 12973"/>
            </a:avLst>
          </a:prstGeom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200" b="1" dirty="0" smtClean="0">
                <a:solidFill>
                  <a:schemeClr val="accent6">
                    <a:lumMod val="50000"/>
                  </a:schemeClr>
                </a:solidFill>
                <a:hlinkClick r:id="rId4" action="ppaction://hlinkfile"/>
              </a:rPr>
              <a:t>Проверь себя </a:t>
            </a:r>
            <a:endParaRPr lang="ru-RU" sz="1200" dirty="0"/>
          </a:p>
        </p:txBody>
      </p:sp>
      <p:sp>
        <p:nvSpPr>
          <p:cNvPr id="12" name="TextBox 11"/>
          <p:cNvSpPr txBox="1"/>
          <p:nvPr/>
        </p:nvSpPr>
        <p:spPr>
          <a:xfrm>
            <a:off x="5786446" y="5500702"/>
            <a:ext cx="192882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b="1" u="sng" dirty="0" smtClean="0">
                <a:hlinkClick r:id="rId5" action="ppaction://hlinkfile"/>
              </a:rPr>
              <a:t>Теоретический материал</a:t>
            </a:r>
            <a:r>
              <a:rPr lang="ru-RU" sz="1200" b="1" dirty="0" smtClean="0">
                <a:hlinkClick r:id="rId5" action="ppaction://hlinkfile"/>
              </a:rPr>
              <a:t> </a:t>
            </a:r>
            <a:endParaRPr lang="ru-RU" sz="1200" dirty="0"/>
          </a:p>
        </p:txBody>
      </p:sp>
    </p:spTree>
  </p:cSld>
  <p:clrMapOvr>
    <a:masterClrMapping/>
  </p:clrMapOvr>
  <p:transition spd="med">
    <p:wheel spokes="1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714348" y="1428736"/>
            <a:ext cx="4000528" cy="2428892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Центральный </a:t>
            </a:r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процессор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–  основной элемент системного блока,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устанавливаемый в разъем материнской платы и управляющий работой всех компонентов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компьютера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571868" y="357166"/>
            <a:ext cx="1529586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100" dirty="0" smtClean="0">
                <a:latin typeface="Times New Roman" pitchFamily="18" charset="0"/>
                <a:cs typeface="Times New Roman" pitchFamily="18" charset="0"/>
              </a:rPr>
              <a:t>Основные устройства </a:t>
            </a:r>
            <a:endParaRPr lang="ru-RU" sz="1100" dirty="0"/>
          </a:p>
        </p:txBody>
      </p:sp>
      <p:pic>
        <p:nvPicPr>
          <p:cNvPr id="5" name="Рисунок 4" descr="helpingfriends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929190" y="2143116"/>
            <a:ext cx="3560488" cy="278608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Прямоугольник 5"/>
          <p:cNvSpPr/>
          <p:nvPr/>
        </p:nvSpPr>
        <p:spPr>
          <a:xfrm>
            <a:off x="714348" y="3286124"/>
            <a:ext cx="3643338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ru-RU" sz="1600" b="1" i="1" dirty="0" smtClean="0">
                <a:latin typeface="Times New Roman" pitchFamily="18" charset="0"/>
                <a:cs typeface="Times New Roman" pitchFamily="18" charset="0"/>
              </a:rPr>
              <a:t>Основные характеристики:</a:t>
            </a:r>
          </a:p>
          <a:p>
            <a:pPr fontAlgn="base">
              <a:buFont typeface="Arial" pitchFamily="34" charset="0"/>
              <a:buChar char="•"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 Тактовая частота;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​</a:t>
            </a:r>
          </a:p>
          <a:p>
            <a:pPr fontAlgn="base">
              <a:buFont typeface="Arial" pitchFamily="34" charset="0"/>
              <a:buChar char="•"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 Разрядность;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​</a:t>
            </a:r>
          </a:p>
          <a:p>
            <a:pPr fontAlgn="base">
              <a:buFont typeface="Arial" pitchFamily="34" charset="0"/>
              <a:buChar char="•"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 Производительность.</a:t>
            </a:r>
            <a:endParaRPr lang="en-US" sz="1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Управляющая кнопка: домой 6">
            <a:hlinkClick r:id="rId3" action="ppaction://hlinksldjump" highlightClick="1"/>
          </p:cNvPr>
          <p:cNvSpPr/>
          <p:nvPr/>
        </p:nvSpPr>
        <p:spPr>
          <a:xfrm>
            <a:off x="8429652" y="6072206"/>
            <a:ext cx="428628" cy="500066"/>
          </a:xfrm>
          <a:prstGeom prst="actionButtonHome">
            <a:avLst/>
          </a:prstGeom>
          <a:solidFill>
            <a:schemeClr val="bg1"/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5786446" y="5143512"/>
            <a:ext cx="2000264" cy="642918"/>
          </a:xfrm>
          <a:prstGeom prst="roundRect">
            <a:avLst/>
          </a:prstGeom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sz="1200" b="1" u="sng" dirty="0" smtClean="0">
                <a:hlinkClick r:id="rId4" action="ppaction://hlinkfile"/>
              </a:rPr>
              <a:t>Теоретический материал</a:t>
            </a:r>
            <a:r>
              <a:rPr lang="ru-RU" sz="1200" b="1" dirty="0" smtClean="0">
                <a:hlinkClick r:id="rId4" action="ppaction://hlinkfile"/>
              </a:rPr>
              <a:t> </a:t>
            </a:r>
            <a:endParaRPr lang="ru-RU" sz="1200" dirty="0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5786446" y="5929330"/>
            <a:ext cx="2000264" cy="642918"/>
          </a:xfrm>
          <a:prstGeom prst="roundRect">
            <a:avLst/>
          </a:prstGeom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200" b="1" dirty="0" smtClean="0">
                <a:solidFill>
                  <a:schemeClr val="accent6">
                    <a:lumMod val="50000"/>
                  </a:schemeClr>
                </a:solidFill>
                <a:hlinkClick r:id="rId5" action="ppaction://hlinkfile"/>
              </a:rPr>
              <a:t>Проверь себя </a:t>
            </a:r>
            <a:endParaRPr lang="ru-RU" sz="1200" dirty="0"/>
          </a:p>
        </p:txBody>
      </p:sp>
    </p:spTree>
  </p:cSld>
  <p:clrMapOvr>
    <a:masterClrMapping/>
  </p:clrMapOvr>
  <p:transition spd="med">
    <p:wheel spokes="1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96" y="1285860"/>
            <a:ext cx="8229600" cy="3625857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ОЗУ ( оперативное запоминающее устройство)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– быстродействующая часть памяти компьютера в виде набора чипов, с помощью которой можно записывать данные и считывать их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buNone/>
            </a:pPr>
            <a:endParaRPr lang="ru-RU" sz="1600" dirty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3571868" y="428604"/>
            <a:ext cx="1529586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100" dirty="0" smtClean="0">
                <a:latin typeface="Times New Roman" pitchFamily="18" charset="0"/>
                <a:cs typeface="Times New Roman" pitchFamily="18" charset="0"/>
              </a:rPr>
              <a:t>Основные устройства </a:t>
            </a:r>
            <a:endParaRPr lang="ru-RU" sz="1100" dirty="0"/>
          </a:p>
        </p:txBody>
      </p:sp>
      <p:pic>
        <p:nvPicPr>
          <p:cNvPr id="5" name="Рисунок 4" descr="239758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5720" y="2571744"/>
            <a:ext cx="3668415" cy="242889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Прямоугольник 5"/>
          <p:cNvSpPr/>
          <p:nvPr/>
        </p:nvSpPr>
        <p:spPr>
          <a:xfrm>
            <a:off x="4500562" y="3643314"/>
            <a:ext cx="428628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i="1" dirty="0" smtClean="0">
                <a:latin typeface="Times New Roman" pitchFamily="18" charset="0"/>
                <a:cs typeface="Times New Roman" pitchFamily="18" charset="0"/>
              </a:rPr>
              <a:t>Основные характеристики:</a:t>
            </a:r>
          </a:p>
          <a:p>
            <a:pPr>
              <a:buFont typeface="Arial" pitchFamily="34" charset="0"/>
              <a:buChar char="•"/>
            </a:pP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Электронное устройство;</a:t>
            </a:r>
          </a:p>
          <a:p>
            <a:pPr>
              <a:buFont typeface="Arial" pitchFamily="34" charset="0"/>
              <a:buChar char="•"/>
            </a:pP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Энергозависимое;</a:t>
            </a:r>
          </a:p>
          <a:p>
            <a:pPr>
              <a:buFont typeface="Arial" pitchFamily="34" charset="0"/>
              <a:buChar char="•"/>
            </a:pP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Быстрый доступ;</a:t>
            </a:r>
          </a:p>
          <a:p>
            <a:pPr>
              <a:buFont typeface="Arial" pitchFamily="34" charset="0"/>
              <a:buChar char="•"/>
            </a:pP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Имеется доступ к любой ячейке в любой момент  времени (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RAM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)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1214414" y="5286388"/>
            <a:ext cx="285752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>
              <a:spcBef>
                <a:spcPct val="20000"/>
              </a:spcBef>
            </a:pPr>
            <a:r>
              <a:rPr lang="ru-RU" sz="16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При выключении компьютера все данные, внесенные в ОЗУ, пропадают</a:t>
            </a:r>
            <a:r>
              <a:rPr lang="en-US" sz="16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!</a:t>
            </a:r>
            <a:endParaRPr lang="ru-RU" sz="16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Управляющая кнопка: домой 7">
            <a:hlinkClick r:id="rId3" action="ppaction://hlinksldjump" highlightClick="1"/>
          </p:cNvPr>
          <p:cNvSpPr/>
          <p:nvPr/>
        </p:nvSpPr>
        <p:spPr>
          <a:xfrm>
            <a:off x="8429652" y="6143644"/>
            <a:ext cx="500066" cy="428628"/>
          </a:xfrm>
          <a:prstGeom prst="actionButtonHome">
            <a:avLst/>
          </a:prstGeom>
          <a:solidFill>
            <a:schemeClr val="bg1"/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5786446" y="5429264"/>
            <a:ext cx="2000264" cy="571480"/>
          </a:xfrm>
          <a:prstGeom prst="roundRect">
            <a:avLst>
              <a:gd name="adj" fmla="val 12973"/>
            </a:avLst>
          </a:prstGeom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sz="1200" b="1" u="sng" dirty="0" smtClean="0">
                <a:hlinkClick r:id="rId4" action="ppaction://hlinkfile"/>
              </a:rPr>
              <a:t>Теоретический материал</a:t>
            </a:r>
            <a:r>
              <a:rPr lang="ru-RU" sz="1200" b="1" dirty="0" smtClean="0">
                <a:hlinkClick r:id="rId4" action="ppaction://hlinkfile"/>
              </a:rPr>
              <a:t> </a:t>
            </a:r>
            <a:endParaRPr lang="ru-RU" sz="1200" dirty="0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5786446" y="6143644"/>
            <a:ext cx="2000264" cy="571504"/>
          </a:xfrm>
          <a:prstGeom prst="roundRect">
            <a:avLst/>
          </a:prstGeom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200" b="1" dirty="0" smtClean="0">
                <a:solidFill>
                  <a:schemeClr val="accent6">
                    <a:lumMod val="50000"/>
                  </a:schemeClr>
                </a:solidFill>
                <a:hlinkClick r:id="rId5" action="ppaction://hlinkfile"/>
              </a:rPr>
              <a:t>Проверь себя </a:t>
            </a:r>
            <a:endParaRPr lang="ru-RU" sz="1200" dirty="0"/>
          </a:p>
        </p:txBody>
      </p:sp>
    </p:spTree>
  </p:cSld>
  <p:clrMapOvr>
    <a:masterClrMapping/>
  </p:clrMapOvr>
  <p:transition spd="med">
    <p:wheel spokes="1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71472" y="928670"/>
            <a:ext cx="8229600" cy="1143009"/>
          </a:xfrm>
        </p:spPr>
        <p:txBody>
          <a:bodyPr>
            <a:normAutofit fontScale="70000" lnSpcReduction="20000"/>
          </a:bodyPr>
          <a:lstStyle/>
          <a:p>
            <a:pPr>
              <a:buNone/>
            </a:pPr>
            <a:r>
              <a:rPr lang="ru-RU" sz="2300" b="1" dirty="0" smtClean="0">
                <a:latin typeface="Times New Roman" pitchFamily="18" charset="0"/>
                <a:cs typeface="Times New Roman" pitchFamily="18" charset="0"/>
              </a:rPr>
              <a:t>Накопитель</a:t>
            </a:r>
            <a:r>
              <a:rPr lang="ru-RU" sz="2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300" dirty="0">
                <a:latin typeface="Times New Roman" pitchFamily="18" charset="0"/>
                <a:cs typeface="Times New Roman" pitchFamily="18" charset="0"/>
              </a:rPr>
              <a:t>– устройство для записи информации на магнитные или лазерные диски и считывания информации с них</a:t>
            </a:r>
            <a:r>
              <a:rPr lang="ru-RU" sz="23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buNone/>
            </a:pP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3571868" y="285728"/>
            <a:ext cx="1529586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100" dirty="0" smtClean="0">
                <a:latin typeface="Times New Roman" pitchFamily="18" charset="0"/>
                <a:cs typeface="Times New Roman" pitchFamily="18" charset="0"/>
              </a:rPr>
              <a:t>Основные устройства </a:t>
            </a:r>
            <a:endParaRPr lang="ru-RU" sz="11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Рисунок 6" descr="1-187-1024x664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00694" y="1357298"/>
            <a:ext cx="3084745" cy="200026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 descr="41263-800-600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2910" y="1357298"/>
            <a:ext cx="2957877" cy="200026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Рисунок 8" descr="73197614_1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928926" y="3000372"/>
            <a:ext cx="2643206" cy="264320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0" name="Прямоугольник 9"/>
          <p:cNvSpPr/>
          <p:nvPr/>
        </p:nvSpPr>
        <p:spPr>
          <a:xfrm>
            <a:off x="6072198" y="3286124"/>
            <a:ext cx="2071686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CD-ROM, DVD-ROM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1285852" y="3286124"/>
            <a:ext cx="1013291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Дисковод</a:t>
            </a:r>
            <a:endParaRPr lang="ru-RU" sz="1600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3143240" y="5857892"/>
            <a:ext cx="2443105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Жесткий диск(винчестер)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5634065" y="3571876"/>
            <a:ext cx="3509935" cy="13234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b="1" i="1" dirty="0" smtClean="0">
                <a:latin typeface="Times New Roman" pitchFamily="18" charset="0"/>
                <a:cs typeface="Times New Roman" pitchFamily="18" charset="0"/>
              </a:rPr>
              <a:t>Основные характеристики:</a:t>
            </a:r>
          </a:p>
          <a:p>
            <a:pPr>
              <a:buFont typeface="Arial" pitchFamily="34" charset="0"/>
              <a:buChar char="•"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 Информационная емкость;</a:t>
            </a:r>
          </a:p>
          <a:p>
            <a:pPr>
              <a:buFont typeface="Arial" pitchFamily="34" charset="0"/>
              <a:buChar char="•"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 Скорость обмена информацией;</a:t>
            </a:r>
          </a:p>
          <a:p>
            <a:pPr>
              <a:buFont typeface="Arial" pitchFamily="34" charset="0"/>
              <a:buChar char="•"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 Надежность хранения информации;</a:t>
            </a:r>
          </a:p>
          <a:p>
            <a:pPr>
              <a:buFont typeface="Arial" pitchFamily="34" charset="0"/>
              <a:buChar char="•"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 Стоимость.</a:t>
            </a:r>
          </a:p>
        </p:txBody>
      </p:sp>
      <p:sp>
        <p:nvSpPr>
          <p:cNvPr id="14" name="Управляющая кнопка: домой 13">
            <a:hlinkClick r:id="rId5" action="ppaction://hlinksldjump" highlightClick="1"/>
          </p:cNvPr>
          <p:cNvSpPr/>
          <p:nvPr/>
        </p:nvSpPr>
        <p:spPr>
          <a:xfrm>
            <a:off x="8358214" y="6072206"/>
            <a:ext cx="500066" cy="500066"/>
          </a:xfrm>
          <a:prstGeom prst="actionButtonHome">
            <a:avLst/>
          </a:prstGeom>
          <a:solidFill>
            <a:schemeClr val="bg1"/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6215074" y="5500702"/>
            <a:ext cx="2000264" cy="571480"/>
          </a:xfrm>
          <a:prstGeom prst="roundRect">
            <a:avLst>
              <a:gd name="adj" fmla="val 12973"/>
            </a:avLst>
          </a:prstGeom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sz="1200" b="1" u="sng" dirty="0" smtClean="0">
                <a:hlinkClick r:id="rId6" action="ppaction://hlinkfile"/>
              </a:rPr>
              <a:t>Теоретический материал</a:t>
            </a:r>
            <a:r>
              <a:rPr lang="ru-RU" sz="1200" b="1" dirty="0" smtClean="0">
                <a:hlinkClick r:id="rId6" action="ppaction://hlinkfile"/>
              </a:rPr>
              <a:t> </a:t>
            </a:r>
            <a:endParaRPr lang="ru-RU" sz="1200" dirty="0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6215074" y="6143644"/>
            <a:ext cx="2000264" cy="571480"/>
          </a:xfrm>
          <a:prstGeom prst="roundRect">
            <a:avLst>
              <a:gd name="adj" fmla="val 12973"/>
            </a:avLst>
          </a:prstGeom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200" b="1" dirty="0" smtClean="0">
                <a:solidFill>
                  <a:schemeClr val="accent6">
                    <a:lumMod val="50000"/>
                  </a:schemeClr>
                </a:solidFill>
                <a:hlinkClick r:id="rId7" action="ppaction://hlinkfile"/>
              </a:rPr>
              <a:t>Проверь себя</a:t>
            </a:r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  <a:hlinkClick r:id="rId7" action="ppaction://hlinkfile"/>
              </a:rPr>
              <a:t> </a:t>
            </a:r>
            <a:endParaRPr lang="ru-RU" dirty="0"/>
          </a:p>
        </p:txBody>
      </p:sp>
      <p:sp>
        <p:nvSpPr>
          <p:cNvPr id="17" name="Управляющая кнопка: домой 16">
            <a:hlinkClick r:id="rId5" action="ppaction://hlinksldjump" highlightClick="1"/>
          </p:cNvPr>
          <p:cNvSpPr/>
          <p:nvPr/>
        </p:nvSpPr>
        <p:spPr>
          <a:xfrm>
            <a:off x="8510614" y="6224606"/>
            <a:ext cx="500066" cy="500066"/>
          </a:xfrm>
          <a:prstGeom prst="actionButtonHome">
            <a:avLst/>
          </a:prstGeom>
          <a:solidFill>
            <a:schemeClr val="bg1"/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spd="med">
    <p:wheel spokes="1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1838</TotalTime>
  <Words>784</Words>
  <PresentationFormat>Экран (4:3)</PresentationFormat>
  <Paragraphs>220</Paragraphs>
  <Slides>19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0" baseType="lpstr">
      <vt:lpstr>Тема Office</vt:lpstr>
      <vt:lpstr>Слайд 1</vt:lpstr>
      <vt:lpstr>Слайд 2</vt:lpstr>
      <vt:lpstr>Введение   </vt:lpstr>
      <vt:lpstr>Системный блок</vt:lpstr>
      <vt:lpstr>Слайд 5</vt:lpstr>
      <vt:lpstr>Слайд 6</vt:lpstr>
      <vt:lpstr>Слайд 7</vt:lpstr>
      <vt:lpstr>Слайд 8</vt:lpstr>
      <vt:lpstr>Слайд 9</vt:lpstr>
      <vt:lpstr>Монитор(дисплей) </vt:lpstr>
      <vt:lpstr>Клавиатура</vt:lpstr>
      <vt:lpstr>Основные группы клавиш</vt:lpstr>
      <vt:lpstr>Манипулятор мышь </vt:lpstr>
      <vt:lpstr>Колонки </vt:lpstr>
      <vt:lpstr>Принтер </vt:lpstr>
      <vt:lpstr>Слайд 16</vt:lpstr>
      <vt:lpstr>Список использованных источников информации</vt:lpstr>
      <vt:lpstr>Слайд 18</vt:lpstr>
      <vt:lpstr>С  2018 года Сабитова Наиля Садретдиновна  - преподаватель дисциплин «Информатика»  и «Информационные технологии в профессиональной деятельности» в ГАПОУ «Буинское медицинское училище»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Аппаратное обеспечение современного ПК</dc:title>
  <dc:creator>Администратор</dc:creator>
  <cp:lastModifiedBy>Root</cp:lastModifiedBy>
  <cp:revision>194</cp:revision>
  <dcterms:created xsi:type="dcterms:W3CDTF">2019-03-10T09:44:17Z</dcterms:created>
  <dcterms:modified xsi:type="dcterms:W3CDTF">2020-03-18T11:36:45Z</dcterms:modified>
</cp:coreProperties>
</file>